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96" r:id="rId1"/>
  </p:sldMasterIdLst>
  <p:notesMasterIdLst>
    <p:notesMasterId r:id="rId61"/>
  </p:notesMasterIdLst>
  <p:sldIdLst>
    <p:sldId id="256" r:id="rId2"/>
    <p:sldId id="288" r:id="rId3"/>
    <p:sldId id="289" r:id="rId4"/>
    <p:sldId id="315" r:id="rId5"/>
    <p:sldId id="290" r:id="rId6"/>
    <p:sldId id="341" r:id="rId7"/>
    <p:sldId id="291" r:id="rId8"/>
    <p:sldId id="316" r:id="rId9"/>
    <p:sldId id="346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42" r:id="rId21"/>
    <p:sldId id="302" r:id="rId22"/>
    <p:sldId id="303" r:id="rId23"/>
    <p:sldId id="304" r:id="rId24"/>
    <p:sldId id="305" r:id="rId25"/>
    <p:sldId id="306" r:id="rId26"/>
    <p:sldId id="317" r:id="rId27"/>
    <p:sldId id="343" r:id="rId28"/>
    <p:sldId id="307" r:id="rId29"/>
    <p:sldId id="308" r:id="rId30"/>
    <p:sldId id="309" r:id="rId31"/>
    <p:sldId id="344" r:id="rId32"/>
    <p:sldId id="310" r:id="rId33"/>
    <p:sldId id="311" r:id="rId34"/>
    <p:sldId id="312" r:id="rId35"/>
    <p:sldId id="318" r:id="rId36"/>
    <p:sldId id="319" r:id="rId37"/>
    <p:sldId id="320" r:id="rId38"/>
    <p:sldId id="321" r:id="rId39"/>
    <p:sldId id="323" r:id="rId40"/>
    <p:sldId id="345" r:id="rId41"/>
    <p:sldId id="324" r:id="rId42"/>
    <p:sldId id="322" r:id="rId43"/>
    <p:sldId id="335" r:id="rId44"/>
    <p:sldId id="325" r:id="rId45"/>
    <p:sldId id="340" r:id="rId46"/>
    <p:sldId id="326" r:id="rId47"/>
    <p:sldId id="327" r:id="rId48"/>
    <p:sldId id="328" r:id="rId49"/>
    <p:sldId id="329" r:id="rId50"/>
    <p:sldId id="330" r:id="rId51"/>
    <p:sldId id="331" r:id="rId52"/>
    <p:sldId id="332" r:id="rId53"/>
    <p:sldId id="333" r:id="rId54"/>
    <p:sldId id="334" r:id="rId55"/>
    <p:sldId id="336" r:id="rId56"/>
    <p:sldId id="337" r:id="rId57"/>
    <p:sldId id="338" r:id="rId58"/>
    <p:sldId id="339" r:id="rId59"/>
    <p:sldId id="347" r:id="rId6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87" autoAdjust="0"/>
    <p:restoredTop sz="94660"/>
  </p:normalViewPr>
  <p:slideViewPr>
    <p:cSldViewPr>
      <p:cViewPr varScale="1">
        <p:scale>
          <a:sx n="81" d="100"/>
          <a:sy n="81" d="100"/>
        </p:scale>
        <p:origin x="1723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4.png>
</file>

<file path=ppt/media/image15.png>
</file>

<file path=ppt/media/image2.png>
</file>

<file path=ppt/media/image25.jpg>
</file>

<file path=ppt/media/image27.jpeg>
</file>

<file path=ppt/media/image3.png>
</file>

<file path=ppt/media/image37.jpg>
</file>

<file path=ppt/media/image38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EBC8F-A306-4F0D-ABBF-AB470C93252E}" type="datetimeFigureOut">
              <a:rPr kumimoji="1" lang="ja-JP" altLang="en-US" smtClean="0"/>
              <a:t>2020/8/1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CB021-DA43-476B-9EE2-A562ED1BE3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8131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CB021-DA43-476B-9EE2-A562ED1BE393}" type="slidenum">
              <a:rPr kumimoji="1" lang="ja-JP" altLang="en-US" smtClean="0"/>
              <a:t>43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5856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em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nunesjanilton.blogspot.com/2013/12/nostalgia.html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://seishin-en.org/2011/07/post-104.php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968" y="2209800"/>
            <a:ext cx="7772400" cy="1780108"/>
          </a:xfrm>
        </p:spPr>
        <p:txBody>
          <a:bodyPr>
            <a:normAutofit fontScale="90000"/>
          </a:bodyPr>
          <a:lstStyle/>
          <a:p>
            <a:r>
              <a:rPr lang="ja-JP" altLang="en-US" dirty="0"/>
              <a:t>第</a:t>
            </a:r>
            <a:r>
              <a:rPr lang="en-US" altLang="ja-JP" dirty="0"/>
              <a:t>12</a:t>
            </a:r>
            <a:r>
              <a:rPr lang="ja-JP" altLang="en-US" dirty="0"/>
              <a:t>課　病気</a:t>
            </a:r>
            <a:br>
              <a:rPr lang="ja-JP" altLang="en-US" dirty="0"/>
            </a:br>
            <a:r>
              <a:rPr lang="en-US" dirty="0"/>
              <a:t>Lesson 12 Feeling ill</a:t>
            </a:r>
            <a:br>
              <a:rPr lang="en-US" dirty="0"/>
            </a:br>
            <a:r>
              <a:rPr lang="en-US" dirty="0"/>
              <a:t>Grammar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3" y="3937000"/>
            <a:ext cx="6400800" cy="1473200"/>
          </a:xfrm>
        </p:spPr>
        <p:txBody>
          <a:bodyPr/>
          <a:lstStyle/>
          <a:p>
            <a:r>
              <a:rPr lang="en-US" dirty="0"/>
              <a:t>Dr. Jiajun Bracewell</a:t>
            </a:r>
          </a:p>
        </p:txBody>
      </p:sp>
      <p:pic>
        <p:nvPicPr>
          <p:cNvPr id="5" name="Picture 4" descr="C:\Users\Jiajun\AppData\Local\Microsoft\Windows\INetCache\IE\9G42YQSY\cherry_blossom_tattoo_by_graphicavita-d33b6zj[1]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61390">
            <a:off x="152400" y="1981200"/>
            <a:ext cx="2743206" cy="2398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13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it follows a noun or a </a:t>
            </a:r>
            <a:r>
              <a:rPr lang="ja-JP" altLang="en-US" dirty="0"/>
              <a:t>な </a:t>
            </a:r>
            <a:r>
              <a:rPr lang="en-US" altLang="ja-JP" dirty="0"/>
              <a:t>-</a:t>
            </a:r>
            <a:r>
              <a:rPr lang="en-US" dirty="0"/>
              <a:t>adjective,</a:t>
            </a:r>
            <a:r>
              <a:rPr lang="ja-JP" altLang="en-US" dirty="0"/>
              <a:t>な</a:t>
            </a:r>
            <a:r>
              <a:rPr lang="en-US" altLang="ja-JP" dirty="0"/>
              <a:t> </a:t>
            </a:r>
            <a:r>
              <a:rPr lang="en-US" dirty="0"/>
              <a:t>comes in between.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7928FC7-37F5-4B8E-8A77-E5B735449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2242956"/>
              </p:ext>
            </p:extLst>
          </p:nvPr>
        </p:nvGraphicFramePr>
        <p:xfrm>
          <a:off x="872067" y="3581400"/>
          <a:ext cx="7408863" cy="93688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86525">
                  <a:extLst>
                    <a:ext uri="{9D8B030D-6E8A-4147-A177-3AD203B41FA5}">
                      <a16:colId xmlns:a16="http://schemas.microsoft.com/office/drawing/2014/main" val="4243797068"/>
                    </a:ext>
                  </a:extLst>
                </a:gridCol>
                <a:gridCol w="2436304">
                  <a:extLst>
                    <a:ext uri="{9D8B030D-6E8A-4147-A177-3AD203B41FA5}">
                      <a16:colId xmlns:a16="http://schemas.microsoft.com/office/drawing/2014/main" val="3531427346"/>
                    </a:ext>
                  </a:extLst>
                </a:gridCol>
                <a:gridCol w="2986034">
                  <a:extLst>
                    <a:ext uri="{9D8B030D-6E8A-4147-A177-3AD203B41FA5}">
                      <a16:colId xmlns:a16="http://schemas.microsoft.com/office/drawing/2014/main" val="2903391662"/>
                    </a:ext>
                  </a:extLst>
                </a:gridCol>
              </a:tblGrid>
              <a:tr h="224890">
                <a:tc>
                  <a:txBody>
                    <a:bodyPr/>
                    <a:lstStyle/>
                    <a:p>
                      <a:pPr algn="l" fontAlgn="b"/>
                      <a:endParaRPr lang="ja-JP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496" marR="7496" marT="7496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report sentences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496" marR="7496" marT="7496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explanation sentences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496" marR="7496" marT="7496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52496973"/>
                  </a:ext>
                </a:extLst>
              </a:tr>
              <a:tr h="224890"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000" u="none" strike="noStrike" dirty="0">
                          <a:effectLst/>
                        </a:rPr>
                        <a:t>な</a:t>
                      </a:r>
                      <a:r>
                        <a:rPr lang="en-US" altLang="ja-JP" sz="2000" u="none" strike="noStrike" dirty="0">
                          <a:effectLst/>
                        </a:rPr>
                        <a:t>-</a:t>
                      </a:r>
                      <a:r>
                        <a:rPr lang="en-US" sz="2000" u="none" strike="noStrike" dirty="0">
                          <a:effectLst/>
                        </a:rPr>
                        <a:t>adjective: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496" marR="7496" marT="7496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000" u="none" strike="noStrike" dirty="0">
                          <a:effectLst/>
                        </a:rPr>
                        <a:t>静かです</a:t>
                      </a:r>
                      <a:endParaRPr lang="ja-JP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496" marR="7496" marT="7496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000" u="none" strike="noStrike" dirty="0">
                          <a:effectLst/>
                        </a:rPr>
                        <a:t>静か</a:t>
                      </a:r>
                      <a:r>
                        <a:rPr lang="ja-JP" altLang="en-US" sz="2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な</a:t>
                      </a:r>
                      <a:r>
                        <a:rPr lang="ja-JP" altLang="en-US" sz="20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ん</a:t>
                      </a:r>
                      <a:r>
                        <a:rPr lang="ja-JP" altLang="en-US" sz="2000" u="none" strike="noStrike" dirty="0">
                          <a:effectLst/>
                        </a:rPr>
                        <a:t>です</a:t>
                      </a:r>
                      <a:endParaRPr lang="ja-JP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496" marR="7496" marT="7496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9645517"/>
                  </a:ext>
                </a:extLst>
              </a:tr>
              <a:tr h="224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noun: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496" marR="7496" marT="7496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000" u="none" strike="noStrike" dirty="0">
                          <a:effectLst/>
                        </a:rPr>
                        <a:t>学生です</a:t>
                      </a:r>
                      <a:endParaRPr lang="ja-JP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496" marR="7496" marT="7496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000" u="none" strike="noStrike" dirty="0">
                          <a:effectLst/>
                        </a:rPr>
                        <a:t>学生</a:t>
                      </a:r>
                      <a:r>
                        <a:rPr lang="ja-JP" altLang="en-US" sz="20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な</a:t>
                      </a:r>
                      <a:r>
                        <a:rPr lang="ja-JP" altLang="en-US" sz="20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ん</a:t>
                      </a:r>
                      <a:r>
                        <a:rPr lang="ja-JP" altLang="en-US" sz="2000" u="none" strike="noStrike" dirty="0">
                          <a:effectLst/>
                        </a:rPr>
                        <a:t>です</a:t>
                      </a:r>
                      <a:endParaRPr lang="ja-JP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496" marR="7496" marT="7496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686833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0541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You can use </a:t>
            </a:r>
            <a:r>
              <a:rPr lang="ja-JP" altLang="en-US" dirty="0"/>
              <a:t>んです </a:t>
            </a:r>
            <a:r>
              <a:rPr lang="en-US" dirty="0"/>
              <a:t>in questions </a:t>
            </a:r>
            <a:r>
              <a:rPr lang="en-US" dirty="0">
                <a:solidFill>
                  <a:srgbClr val="FF0000"/>
                </a:solidFill>
              </a:rPr>
              <a:t>to invite explications and further clarifications</a:t>
            </a:r>
            <a:r>
              <a:rPr lang="en-US" dirty="0"/>
              <a:t> from the person you are talking to. </a:t>
            </a:r>
          </a:p>
          <a:p>
            <a:r>
              <a:rPr lang="en-US" dirty="0"/>
              <a:t>It is very often used together with question words, such as </a:t>
            </a:r>
            <a:r>
              <a:rPr lang="ja-JP" altLang="en-US" dirty="0">
                <a:highlight>
                  <a:srgbClr val="FFFF00"/>
                </a:highlight>
              </a:rPr>
              <a:t>どうして </a:t>
            </a:r>
            <a:r>
              <a:rPr lang="en-US" altLang="ja-JP" dirty="0">
                <a:highlight>
                  <a:srgbClr val="FFFF00"/>
                </a:highlight>
              </a:rPr>
              <a:t>(</a:t>
            </a:r>
            <a:r>
              <a:rPr lang="en-US" dirty="0">
                <a:highlight>
                  <a:srgbClr val="FFFF00"/>
                </a:highlight>
              </a:rPr>
              <a:t>why) </a:t>
            </a:r>
            <a:r>
              <a:rPr lang="en-US" dirty="0"/>
              <a:t>and </a:t>
            </a:r>
            <a:r>
              <a:rPr lang="ja-JP" altLang="en-US" dirty="0">
                <a:highlight>
                  <a:srgbClr val="FFFF00"/>
                </a:highlight>
              </a:rPr>
              <a:t>どうした </a:t>
            </a:r>
            <a:r>
              <a:rPr lang="en-US" altLang="ja-JP" dirty="0">
                <a:highlight>
                  <a:srgbClr val="FFFF00"/>
                </a:highlight>
              </a:rPr>
              <a:t>(</a:t>
            </a:r>
            <a:r>
              <a:rPr lang="en-US" dirty="0">
                <a:highlight>
                  <a:srgbClr val="FFFF00"/>
                </a:highlight>
              </a:rPr>
              <a:t>what has happened)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Ｑ：</a:t>
            </a:r>
            <a:r>
              <a:rPr lang="ja-JP" altLang="en-US" dirty="0">
                <a:solidFill>
                  <a:srgbClr val="FF0000"/>
                </a:solidFill>
              </a:rPr>
              <a:t>どうして</a:t>
            </a:r>
            <a:r>
              <a:rPr lang="ja-JP" altLang="en-US" dirty="0"/>
              <a:t>彼と別れた</a:t>
            </a:r>
            <a:r>
              <a:rPr lang="ja-JP" altLang="en-US" dirty="0">
                <a:solidFill>
                  <a:srgbClr val="FF0000"/>
                </a:solidFill>
              </a:rPr>
              <a:t>んですか</a:t>
            </a:r>
            <a:r>
              <a:rPr lang="ja-JP" altLang="en-US" dirty="0"/>
              <a:t>。</a:t>
            </a:r>
            <a:r>
              <a:rPr lang="en-US" dirty="0"/>
              <a:t>Why did you break up with your boyfriend? (You've got to tell me.)</a:t>
            </a:r>
          </a:p>
          <a:p>
            <a:r>
              <a:rPr lang="en-US" dirty="0"/>
              <a:t>Ａ：</a:t>
            </a:r>
            <a:r>
              <a:rPr lang="ja-JP" altLang="en-US" dirty="0"/>
              <a:t>彼、ぜんぜんお風呂に入らない</a:t>
            </a:r>
            <a:r>
              <a:rPr lang="ja-JP" altLang="en-US" dirty="0">
                <a:solidFill>
                  <a:srgbClr val="FF0000"/>
                </a:solidFill>
              </a:rPr>
              <a:t>んです</a:t>
            </a:r>
            <a:r>
              <a:rPr lang="ja-JP" altLang="en-US" dirty="0"/>
              <a:t>。</a:t>
            </a:r>
            <a:r>
              <a:rPr lang="en-US" dirty="0"/>
              <a:t>Oh, him. He never takes a bath. (That's a good enough reason, isn't it?)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  <p:pic>
        <p:nvPicPr>
          <p:cNvPr id="5" name="Picture 4" descr="take a bath">
            <a:extLst>
              <a:ext uri="{FF2B5EF4-FFF2-40B4-BE49-F238E27FC236}">
                <a16:creationId xmlns:a16="http://schemas.microsoft.com/office/drawing/2014/main" id="{F45F560F-5E57-454D-BFC2-68991E3BC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462343"/>
            <a:ext cx="228600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41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Ｑ：</a:t>
            </a:r>
            <a:r>
              <a:rPr lang="ja-JP" altLang="en-US" dirty="0">
                <a:solidFill>
                  <a:srgbClr val="FF0000"/>
                </a:solidFill>
              </a:rPr>
              <a:t>どうしたんですか。</a:t>
            </a:r>
            <a:r>
              <a:rPr lang="en-US" dirty="0"/>
              <a:t>What happened? (You look shattered.)</a:t>
            </a:r>
          </a:p>
          <a:p>
            <a:r>
              <a:rPr lang="en-US" dirty="0"/>
              <a:t>Ａ：</a:t>
            </a:r>
            <a:r>
              <a:rPr lang="ja-JP" altLang="en-US" dirty="0"/>
              <a:t>猫</a:t>
            </a:r>
            <a:r>
              <a:rPr lang="ja-JP" altLang="en-US" dirty="0">
                <a:solidFill>
                  <a:srgbClr val="FF0000"/>
                </a:solidFill>
              </a:rPr>
              <a:t>が</a:t>
            </a:r>
            <a:r>
              <a:rPr lang="ja-JP" altLang="en-US" dirty="0"/>
              <a:t>死んだ</a:t>
            </a:r>
            <a:r>
              <a:rPr lang="ja-JP" altLang="en-US" dirty="0">
                <a:solidFill>
                  <a:srgbClr val="FF0000"/>
                </a:solidFill>
              </a:rPr>
              <a:t>んです</a:t>
            </a:r>
            <a:r>
              <a:rPr lang="ja-JP" altLang="en-US" dirty="0"/>
              <a:t>。</a:t>
            </a:r>
            <a:r>
              <a:rPr lang="en-US" dirty="0"/>
              <a:t>My cat died. (That should explain how I look today.)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ja-JP" altLang="en-US" dirty="0"/>
              <a:t>どうしたんですか </a:t>
            </a:r>
            <a:r>
              <a:rPr lang="en-US" dirty="0"/>
              <a:t>question is best answered by a </a:t>
            </a:r>
            <a:r>
              <a:rPr lang="ja-JP" altLang="en-US" dirty="0"/>
              <a:t>んです </a:t>
            </a:r>
            <a:r>
              <a:rPr lang="en-US" dirty="0"/>
              <a:t>sentence with the subject marked with the particle </a:t>
            </a:r>
            <a:r>
              <a:rPr lang="ja-JP" altLang="en-US" dirty="0"/>
              <a:t>が </a:t>
            </a:r>
            <a:r>
              <a:rPr lang="en-US" dirty="0"/>
              <a:t>rather than </a:t>
            </a:r>
            <a:r>
              <a:rPr lang="ja-JP" altLang="en-US" dirty="0"/>
              <a:t>は </a:t>
            </a:r>
            <a:r>
              <a:rPr lang="en-US" altLang="ja-JP" dirty="0"/>
              <a:t>, </a:t>
            </a:r>
            <a:r>
              <a:rPr lang="en-US" dirty="0"/>
              <a:t>as in this example. </a:t>
            </a:r>
          </a:p>
          <a:p>
            <a:r>
              <a:rPr lang="en-US" dirty="0"/>
              <a:t>See Lesson 8 for a related discussion.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541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133600"/>
            <a:ext cx="7408333" cy="3992563"/>
          </a:xfrm>
        </p:spPr>
        <p:txBody>
          <a:bodyPr>
            <a:normAutofit fontScale="92500"/>
          </a:bodyPr>
          <a:lstStyle/>
          <a:p>
            <a:r>
              <a:rPr lang="en-US" dirty="0"/>
              <a:t>You can also use </a:t>
            </a:r>
            <a:r>
              <a:rPr lang="ja-JP" altLang="en-US" dirty="0"/>
              <a:t>んです </a:t>
            </a:r>
            <a:r>
              <a:rPr lang="en-US" dirty="0"/>
              <a:t>to </a:t>
            </a:r>
            <a:r>
              <a:rPr lang="en-US" dirty="0">
                <a:solidFill>
                  <a:srgbClr val="FF0000"/>
                </a:solidFill>
              </a:rPr>
              <a:t>provide an additional comment</a:t>
            </a:r>
            <a:r>
              <a:rPr lang="en-US" dirty="0"/>
              <a:t> on what has just been said.</a:t>
            </a:r>
          </a:p>
          <a:p>
            <a:endParaRPr lang="en-US" dirty="0"/>
          </a:p>
          <a:p>
            <a:r>
              <a:rPr lang="en-US" dirty="0"/>
              <a:t>Ａ：</a:t>
            </a:r>
            <a:r>
              <a:rPr lang="ja-JP" altLang="en-US" dirty="0"/>
              <a:t>とてもいい教科書ですね。</a:t>
            </a:r>
            <a:r>
              <a:rPr lang="en-US" dirty="0"/>
              <a:t>That's a great textbook that you are using.</a:t>
            </a:r>
          </a:p>
          <a:p>
            <a:r>
              <a:rPr lang="en-US" dirty="0"/>
              <a:t>Ｂ：</a:t>
            </a:r>
            <a:r>
              <a:rPr lang="ja-JP" altLang="en-US" dirty="0"/>
              <a:t>ええ。私の大学の先生が書いた</a:t>
            </a:r>
            <a:r>
              <a:rPr lang="ja-JP" altLang="en-US" dirty="0">
                <a:solidFill>
                  <a:srgbClr val="FF0000"/>
                </a:solidFill>
              </a:rPr>
              <a:t>んです</a:t>
            </a:r>
            <a:r>
              <a:rPr lang="ja-JP" altLang="en-US" dirty="0"/>
              <a:t>。</a:t>
            </a:r>
            <a:r>
              <a:rPr lang="en-US" dirty="0"/>
              <a:t>You bet. The professors at my university wrote it (for your information).</a:t>
            </a:r>
          </a:p>
          <a:p>
            <a:endParaRPr lang="en-US" dirty="0"/>
          </a:p>
          <a:p>
            <a:r>
              <a:rPr lang="en-US" dirty="0"/>
              <a:t>In the written language, you see </a:t>
            </a:r>
            <a:r>
              <a:rPr lang="ja-JP" altLang="en-US" dirty="0"/>
              <a:t>のです </a:t>
            </a:r>
            <a:r>
              <a:rPr lang="en-US" dirty="0"/>
              <a:t>instead of </a:t>
            </a:r>
            <a:r>
              <a:rPr lang="ja-JP" altLang="en-US" dirty="0"/>
              <a:t>んです </a:t>
            </a:r>
            <a:r>
              <a:rPr lang="en-US" altLang="ja-JP" dirty="0"/>
              <a:t>. </a:t>
            </a:r>
            <a:r>
              <a:rPr lang="en-US" dirty="0"/>
              <a:t>It has the same functions but is stylistically more formal.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541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Verb stems </a:t>
            </a:r>
            <a:r>
              <a:rPr lang="en-US" altLang="zh-CN" dirty="0"/>
              <a:t>+</a:t>
            </a:r>
            <a:r>
              <a:rPr lang="ja-JP" altLang="en-US" dirty="0"/>
              <a:t>すぎる</a:t>
            </a:r>
            <a:endParaRPr lang="en-US" dirty="0"/>
          </a:p>
          <a:p>
            <a:r>
              <a:rPr lang="en-US" dirty="0"/>
              <a:t>Verb stems may be followed by the helping verb </a:t>
            </a:r>
            <a:r>
              <a:rPr lang="ja-JP" altLang="en-US" dirty="0"/>
              <a:t>すぎる </a:t>
            </a:r>
            <a:r>
              <a:rPr lang="en-US" altLang="ja-JP" dirty="0"/>
              <a:t>, </a:t>
            </a:r>
            <a:r>
              <a:rPr lang="en-US" dirty="0"/>
              <a:t>which means "too much," or "to excess." </a:t>
            </a:r>
          </a:p>
          <a:p>
            <a:r>
              <a:rPr lang="en-US" altLang="zh-CN" dirty="0"/>
              <a:t>~</a:t>
            </a:r>
            <a:r>
              <a:rPr lang="ja-JP" altLang="en-US" dirty="0"/>
              <a:t>すぎる </a:t>
            </a:r>
            <a:r>
              <a:rPr lang="en-US" dirty="0"/>
              <a:t>conjugates as a regular </a:t>
            </a:r>
            <a:r>
              <a:rPr lang="en-US" dirty="0" err="1"/>
              <a:t>ru</a:t>
            </a:r>
            <a:r>
              <a:rPr lang="en-US" dirty="0"/>
              <a:t>-verb.</a:t>
            </a:r>
          </a:p>
          <a:p>
            <a:endParaRPr lang="en-US" dirty="0"/>
          </a:p>
          <a:p>
            <a:r>
              <a:rPr lang="ja-JP" altLang="en-US" dirty="0"/>
              <a:t>早く起き</a:t>
            </a:r>
            <a:r>
              <a:rPr lang="ja-JP" altLang="en-US" dirty="0">
                <a:solidFill>
                  <a:srgbClr val="FF0000"/>
                </a:solidFill>
              </a:rPr>
              <a:t>すぎました</a:t>
            </a:r>
            <a:r>
              <a:rPr lang="ja-JP" altLang="en-US" dirty="0"/>
              <a:t>。 </a:t>
            </a:r>
            <a:r>
              <a:rPr lang="en-US" dirty="0"/>
              <a:t>I got up too early.</a:t>
            </a:r>
          </a:p>
          <a:p>
            <a:r>
              <a:rPr lang="ja-JP" altLang="en-US" dirty="0"/>
              <a:t>食べ</a:t>
            </a:r>
            <a:r>
              <a:rPr lang="ja-JP" altLang="en-US" dirty="0">
                <a:solidFill>
                  <a:srgbClr val="FF0000"/>
                </a:solidFill>
              </a:rPr>
              <a:t>すぎて</a:t>
            </a:r>
            <a:r>
              <a:rPr lang="ja-JP" altLang="en-US" dirty="0"/>
              <a:t>はいけません。 </a:t>
            </a:r>
            <a:r>
              <a:rPr lang="en-US" dirty="0"/>
              <a:t>You must not eat too much.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2 </a:t>
            </a:r>
            <a:r>
              <a:rPr lang="ja-JP" altLang="en-US" dirty="0"/>
              <a:t>～すぎる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099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2000" y="2115801"/>
            <a:ext cx="7408333" cy="3450696"/>
          </a:xfrm>
        </p:spPr>
        <p:txBody>
          <a:bodyPr>
            <a:normAutofit fontScale="92500" lnSpcReduction="10000"/>
          </a:bodyPr>
          <a:lstStyle/>
          <a:p>
            <a:r>
              <a:rPr lang="ja-JP" altLang="en-US" dirty="0"/>
              <a:t>い </a:t>
            </a:r>
            <a:r>
              <a:rPr lang="en-US" altLang="ja-JP" dirty="0"/>
              <a:t>- </a:t>
            </a:r>
            <a:r>
              <a:rPr lang="en-US" dirty="0"/>
              <a:t>and </a:t>
            </a:r>
            <a:r>
              <a:rPr lang="ja-JP" altLang="en-US" dirty="0"/>
              <a:t>な </a:t>
            </a:r>
            <a:r>
              <a:rPr lang="en-US" altLang="ja-JP" dirty="0"/>
              <a:t>-</a:t>
            </a:r>
            <a:r>
              <a:rPr lang="en-US" dirty="0"/>
              <a:t>adjective bases </a:t>
            </a:r>
            <a:r>
              <a:rPr lang="en-US" altLang="zh-CN" dirty="0"/>
              <a:t>+</a:t>
            </a:r>
            <a:r>
              <a:rPr lang="ja-JP" altLang="en-US" dirty="0"/>
              <a:t>すぎる </a:t>
            </a:r>
            <a:endParaRPr lang="en-US" altLang="ja-JP" dirty="0"/>
          </a:p>
          <a:p>
            <a:pPr lvl="1"/>
            <a:r>
              <a:rPr lang="ja-JP" altLang="en-US" dirty="0"/>
              <a:t>い </a:t>
            </a:r>
            <a:r>
              <a:rPr lang="en-US" altLang="ja-JP" dirty="0"/>
              <a:t>- </a:t>
            </a:r>
            <a:r>
              <a:rPr lang="en-US" dirty="0"/>
              <a:t>and </a:t>
            </a:r>
            <a:r>
              <a:rPr lang="ja-JP" altLang="en-US" dirty="0"/>
              <a:t>な </a:t>
            </a:r>
            <a:r>
              <a:rPr lang="en-US" altLang="ja-JP" dirty="0"/>
              <a:t>-</a:t>
            </a:r>
            <a:r>
              <a:rPr lang="en-US" dirty="0"/>
              <a:t>adjective bases (the parts which do not change in conjugations); </a:t>
            </a:r>
          </a:p>
          <a:p>
            <a:pPr lvl="1"/>
            <a:r>
              <a:rPr lang="en-US" dirty="0"/>
              <a:t>you drop the </a:t>
            </a:r>
            <a:r>
              <a:rPr lang="ja-JP" altLang="en-US" dirty="0"/>
              <a:t>い </a:t>
            </a:r>
            <a:r>
              <a:rPr lang="en-US" dirty="0"/>
              <a:t>and </a:t>
            </a:r>
            <a:r>
              <a:rPr lang="ja-JP" altLang="en-US" dirty="0"/>
              <a:t>な </a:t>
            </a:r>
            <a:r>
              <a:rPr lang="en-US" dirty="0"/>
              <a:t>at the end of the adjectives and then add </a:t>
            </a:r>
            <a:r>
              <a:rPr lang="ja-JP" altLang="en-US" dirty="0"/>
              <a:t>すぎる </a:t>
            </a:r>
            <a:r>
              <a:rPr lang="en-US" altLang="ja-JP" dirty="0"/>
              <a:t>.</a:t>
            </a:r>
          </a:p>
          <a:p>
            <a:endParaRPr lang="en-US" altLang="ja-JP" dirty="0"/>
          </a:p>
          <a:p>
            <a:r>
              <a:rPr lang="ja-JP" altLang="en-US" dirty="0"/>
              <a:t> 高い</a:t>
            </a:r>
            <a:endParaRPr lang="en-US" altLang="ja-JP" dirty="0"/>
          </a:p>
          <a:p>
            <a:pPr lvl="1"/>
            <a:r>
              <a:rPr lang="ja-JP" altLang="en-US" dirty="0"/>
              <a:t>この本は高</a:t>
            </a:r>
            <a:r>
              <a:rPr lang="ja-JP" altLang="en-US" dirty="0">
                <a:solidFill>
                  <a:srgbClr val="FF0000"/>
                </a:solidFill>
              </a:rPr>
              <a:t>すぎます</a:t>
            </a:r>
            <a:r>
              <a:rPr lang="ja-JP" altLang="en-US" dirty="0"/>
              <a:t>。 </a:t>
            </a:r>
            <a:r>
              <a:rPr lang="en-US" dirty="0"/>
              <a:t>To This book is too expensive.</a:t>
            </a:r>
          </a:p>
          <a:p>
            <a:r>
              <a:rPr lang="en-US" dirty="0"/>
              <a:t> </a:t>
            </a:r>
            <a:r>
              <a:rPr lang="ja-JP" altLang="en-US" dirty="0"/>
              <a:t>静かな</a:t>
            </a:r>
            <a:endParaRPr lang="en-US" altLang="ja-JP" dirty="0"/>
          </a:p>
          <a:p>
            <a:pPr lvl="1"/>
            <a:r>
              <a:rPr lang="ja-JP" altLang="en-US" dirty="0"/>
              <a:t>この町は静か</a:t>
            </a:r>
            <a:r>
              <a:rPr lang="ja-JP" altLang="en-US" dirty="0">
                <a:solidFill>
                  <a:srgbClr val="FF0000"/>
                </a:solidFill>
              </a:rPr>
              <a:t>すぎます</a:t>
            </a:r>
            <a:r>
              <a:rPr lang="ja-JP" altLang="en-US" dirty="0"/>
              <a:t>。 </a:t>
            </a:r>
            <a:r>
              <a:rPr lang="en-US" dirty="0"/>
              <a:t>This town is too quiet.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2 </a:t>
            </a:r>
            <a:r>
              <a:rPr lang="ja-JP" altLang="en-US" dirty="0"/>
              <a:t>～すぎる</a:t>
            </a:r>
            <a:endParaRPr lang="en-US" dirty="0"/>
          </a:p>
        </p:txBody>
      </p:sp>
      <p:pic>
        <p:nvPicPr>
          <p:cNvPr id="5" name="Picture 4" descr="quiet town">
            <a:extLst>
              <a:ext uri="{FF2B5EF4-FFF2-40B4-BE49-F238E27FC236}">
                <a16:creationId xmlns:a16="http://schemas.microsoft.com/office/drawing/2014/main" id="{3F630CF0-BC71-4410-B01A-ECE9D644132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5539002"/>
            <a:ext cx="2355915" cy="132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664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use </a:t>
            </a:r>
            <a:r>
              <a:rPr lang="ja-JP" altLang="en-US" dirty="0"/>
              <a:t>すぎる </a:t>
            </a:r>
            <a:r>
              <a:rPr lang="en-US" dirty="0"/>
              <a:t>when something is </a:t>
            </a:r>
            <a:r>
              <a:rPr lang="en-US" dirty="0">
                <a:solidFill>
                  <a:srgbClr val="FF0000"/>
                </a:solidFill>
              </a:rPr>
              <a:t>beyond normal or proper</a:t>
            </a:r>
            <a:r>
              <a:rPr lang="en-US" dirty="0"/>
              <a:t>, suggesting that you </a:t>
            </a:r>
            <a:r>
              <a:rPr lang="en-US" dirty="0">
                <a:solidFill>
                  <a:srgbClr val="FF0000"/>
                </a:solidFill>
              </a:rPr>
              <a:t>do not welcome</a:t>
            </a:r>
            <a:r>
              <a:rPr lang="en-US" dirty="0"/>
              <a:t> it. </a:t>
            </a:r>
          </a:p>
          <a:p>
            <a:pPr lvl="1"/>
            <a:r>
              <a:rPr lang="ja-JP" altLang="en-US" dirty="0"/>
              <a:t>親切すぎます </a:t>
            </a:r>
            <a:r>
              <a:rPr lang="en-US" altLang="ja-JP" dirty="0"/>
              <a:t>(</a:t>
            </a:r>
            <a:r>
              <a:rPr lang="en-US" dirty="0"/>
              <a:t>too kind) is not a straightforward compliment. </a:t>
            </a:r>
          </a:p>
          <a:p>
            <a:pPr lvl="1"/>
            <a:endParaRPr lang="en-US" dirty="0"/>
          </a:p>
          <a:p>
            <a:r>
              <a:rPr lang="en-US" dirty="0"/>
              <a:t>Use modifiers like </a:t>
            </a:r>
            <a:r>
              <a:rPr lang="ja-JP" altLang="en-US" dirty="0"/>
              <a:t>とても </a:t>
            </a:r>
            <a:r>
              <a:rPr lang="en-US" dirty="0"/>
              <a:t>and </a:t>
            </a:r>
            <a:r>
              <a:rPr lang="ja-JP" altLang="en-US" dirty="0"/>
              <a:t>すごく </a:t>
            </a:r>
            <a:r>
              <a:rPr lang="en-US" dirty="0"/>
              <a:t>if you simply want to say that something is in a high degree.</a:t>
            </a:r>
          </a:p>
          <a:p>
            <a:pPr lvl="1"/>
            <a:r>
              <a:rPr lang="ja-JP" altLang="en-US" dirty="0">
                <a:solidFill>
                  <a:srgbClr val="FF0000"/>
                </a:solidFill>
              </a:rPr>
              <a:t>とても</a:t>
            </a:r>
            <a:r>
              <a:rPr lang="ja-JP" altLang="en-US" dirty="0"/>
              <a:t>親切です。</a:t>
            </a:r>
            <a:endParaRPr lang="en-US" altLang="ja-JP" dirty="0"/>
          </a:p>
          <a:p>
            <a:pPr lvl="1"/>
            <a:r>
              <a:rPr lang="ja-JP" altLang="en-US" dirty="0">
                <a:solidFill>
                  <a:srgbClr val="FF0000"/>
                </a:solidFill>
              </a:rPr>
              <a:t>すごく</a:t>
            </a:r>
            <a:r>
              <a:rPr lang="ja-JP" altLang="en-US" dirty="0"/>
              <a:t>親切です。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2 </a:t>
            </a:r>
            <a:r>
              <a:rPr lang="ja-JP" altLang="en-US" dirty="0"/>
              <a:t>～すぎる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664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ほうがいいです </a:t>
            </a:r>
            <a:r>
              <a:rPr lang="en-US" altLang="ja-JP" dirty="0"/>
              <a:t>" </a:t>
            </a:r>
            <a:r>
              <a:rPr lang="en-US" dirty="0"/>
              <a:t>it is better (for you) to do ... " </a:t>
            </a:r>
          </a:p>
          <a:p>
            <a:r>
              <a:rPr lang="en-US" dirty="0"/>
              <a:t>is a sentence-final expression that you can use </a:t>
            </a:r>
            <a:r>
              <a:rPr lang="en-US" dirty="0">
                <a:solidFill>
                  <a:srgbClr val="FF0000"/>
                </a:solidFill>
              </a:rPr>
              <a:t>to give advice</a:t>
            </a:r>
            <a:r>
              <a:rPr lang="en-US" dirty="0"/>
              <a:t>. </a:t>
            </a:r>
          </a:p>
          <a:p>
            <a:r>
              <a:rPr lang="en-US" dirty="0"/>
              <a:t>When you suggest an activity with </a:t>
            </a:r>
            <a:r>
              <a:rPr lang="ja-JP" altLang="en-US" dirty="0"/>
              <a:t>ほうがいいです </a:t>
            </a:r>
            <a:r>
              <a:rPr lang="en-US" altLang="ja-JP" dirty="0"/>
              <a:t>, </a:t>
            </a:r>
            <a:r>
              <a:rPr lang="en-US" dirty="0"/>
              <a:t>you are giving a very </a:t>
            </a:r>
            <a:r>
              <a:rPr lang="en-US" dirty="0">
                <a:solidFill>
                  <a:srgbClr val="FF0000"/>
                </a:solidFill>
              </a:rPr>
              <a:t>specific piece of advice</a:t>
            </a:r>
            <a:r>
              <a:rPr lang="en-US" dirty="0"/>
              <a:t>; </a:t>
            </a:r>
          </a:p>
          <a:p>
            <a:r>
              <a:rPr lang="en-US" dirty="0"/>
              <a:t>namely, that it is advisable to do it, and if one does not follow the advice, </a:t>
            </a:r>
            <a:r>
              <a:rPr lang="en-US" dirty="0">
                <a:solidFill>
                  <a:srgbClr val="FF0000"/>
                </a:solidFill>
              </a:rPr>
              <a:t>there is a danger or a problem</a:t>
            </a:r>
            <a:r>
              <a:rPr lang="en-US" dirty="0"/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3 </a:t>
            </a:r>
            <a:r>
              <a:rPr lang="ja-JP" altLang="en-US" dirty="0"/>
              <a:t>～ほうがいいです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798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ja-JP" altLang="en-US" dirty="0"/>
              <a:t>ほうがいいです </a:t>
            </a:r>
            <a:r>
              <a:rPr lang="en-US" dirty="0"/>
              <a:t>is peculiar in that it follows different tense forms, depending on whether the advice given is in the affirmative or the negative. </a:t>
            </a:r>
          </a:p>
          <a:p>
            <a:endParaRPr lang="en-US" dirty="0"/>
          </a:p>
          <a:p>
            <a:r>
              <a:rPr lang="en-US" dirty="0"/>
              <a:t>When the advice is in the </a:t>
            </a:r>
            <a:r>
              <a:rPr lang="en-US" dirty="0">
                <a:highlight>
                  <a:srgbClr val="FFFF00"/>
                </a:highlight>
              </a:rPr>
              <a:t>affirmative</a:t>
            </a:r>
            <a:r>
              <a:rPr lang="en-US" dirty="0"/>
              <a:t>, </a:t>
            </a:r>
            <a:r>
              <a:rPr lang="ja-JP" altLang="en-US" dirty="0"/>
              <a:t>ほうがいいです </a:t>
            </a:r>
            <a:r>
              <a:rPr lang="en-US" dirty="0"/>
              <a:t>generally follows the </a:t>
            </a:r>
            <a:r>
              <a:rPr lang="en-US" dirty="0">
                <a:highlight>
                  <a:srgbClr val="FFFF00"/>
                </a:highlight>
              </a:rPr>
              <a:t>past tense</a:t>
            </a:r>
            <a:r>
              <a:rPr lang="en-US" dirty="0"/>
              <a:t> short form of a verb. </a:t>
            </a:r>
          </a:p>
          <a:p>
            <a:r>
              <a:rPr lang="ja-JP" altLang="en-US" dirty="0"/>
              <a:t>もっと野菜を食べ</a:t>
            </a:r>
            <a:r>
              <a:rPr lang="ja-JP" altLang="en-US" dirty="0">
                <a:solidFill>
                  <a:srgbClr val="00B050"/>
                </a:solidFill>
              </a:rPr>
              <a:t>た</a:t>
            </a:r>
            <a:r>
              <a:rPr lang="ja-JP" altLang="en-US" dirty="0">
                <a:solidFill>
                  <a:srgbClr val="FF0000"/>
                </a:solidFill>
              </a:rPr>
              <a:t>ほうがいいです</a:t>
            </a:r>
            <a:r>
              <a:rPr lang="ja-JP" altLang="en-US" dirty="0"/>
              <a:t>よ。 </a:t>
            </a:r>
            <a:r>
              <a:rPr lang="en-US" dirty="0"/>
              <a:t>You'd better eat more vegetables.</a:t>
            </a:r>
          </a:p>
          <a:p>
            <a:endParaRPr lang="en-US" dirty="0"/>
          </a:p>
          <a:p>
            <a:r>
              <a:rPr lang="en-US" dirty="0"/>
              <a:t>When the advice is in the </a:t>
            </a:r>
            <a:r>
              <a:rPr lang="en-US" dirty="0">
                <a:highlight>
                  <a:srgbClr val="FFFF00"/>
                </a:highlight>
              </a:rPr>
              <a:t>negative</a:t>
            </a:r>
            <a:r>
              <a:rPr lang="en-US" dirty="0"/>
              <a:t>, however, the verb is in the </a:t>
            </a:r>
            <a:r>
              <a:rPr lang="en-US" dirty="0">
                <a:highlight>
                  <a:srgbClr val="FFFF00"/>
                </a:highlight>
              </a:rPr>
              <a:t>present tense</a:t>
            </a:r>
            <a:r>
              <a:rPr lang="en-US" dirty="0"/>
              <a:t> short form.</a:t>
            </a:r>
          </a:p>
          <a:p>
            <a:r>
              <a:rPr lang="en-US" dirty="0"/>
              <a:t> </a:t>
            </a:r>
            <a:r>
              <a:rPr lang="ja-JP" altLang="en-US" dirty="0"/>
              <a:t>授業を休ま</a:t>
            </a:r>
            <a:r>
              <a:rPr lang="ja-JP" altLang="en-US" dirty="0">
                <a:solidFill>
                  <a:srgbClr val="00B050"/>
                </a:solidFill>
              </a:rPr>
              <a:t>ない</a:t>
            </a:r>
            <a:r>
              <a:rPr lang="ja-JP" altLang="en-US" dirty="0">
                <a:solidFill>
                  <a:srgbClr val="FF0000"/>
                </a:solidFill>
              </a:rPr>
              <a:t>ほうがいいです</a:t>
            </a:r>
            <a:r>
              <a:rPr lang="ja-JP" altLang="en-US" dirty="0"/>
              <a:t>よ。 </a:t>
            </a:r>
            <a:r>
              <a:rPr lang="en-US" dirty="0"/>
              <a:t>It is better not to skip classes.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3 </a:t>
            </a:r>
            <a:r>
              <a:rPr lang="ja-JP" altLang="en-US" dirty="0"/>
              <a:t>～ほうがいいです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5517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133600"/>
            <a:ext cx="7408333" cy="3992563"/>
          </a:xfrm>
        </p:spPr>
        <p:txBody>
          <a:bodyPr>
            <a:normAutofit/>
          </a:bodyPr>
          <a:lstStyle/>
          <a:p>
            <a:r>
              <a:rPr lang="en-US" dirty="0"/>
              <a:t>You can use </a:t>
            </a:r>
            <a:r>
              <a:rPr lang="ja-JP" altLang="en-US" dirty="0"/>
              <a:t>ので </a:t>
            </a:r>
            <a:r>
              <a:rPr lang="en-US" dirty="0"/>
              <a:t>to give </a:t>
            </a:r>
            <a:r>
              <a:rPr lang="en-US" dirty="0">
                <a:solidFill>
                  <a:srgbClr val="FF0000"/>
                </a:solidFill>
              </a:rPr>
              <a:t>the reason</a:t>
            </a:r>
            <a:r>
              <a:rPr lang="en-US" dirty="0"/>
              <a:t> for the situation described in the balance of the sentence. </a:t>
            </a:r>
          </a:p>
          <a:p>
            <a:r>
              <a:rPr lang="en-US" dirty="0"/>
              <a:t>Semantically, </a:t>
            </a:r>
            <a:r>
              <a:rPr lang="ja-JP" altLang="en-US" dirty="0"/>
              <a:t>ので </a:t>
            </a:r>
            <a:r>
              <a:rPr lang="en-US" dirty="0"/>
              <a:t>is just like </a:t>
            </a:r>
            <a:r>
              <a:rPr lang="ja-JP" altLang="en-US" dirty="0"/>
              <a:t>から </a:t>
            </a:r>
            <a:r>
              <a:rPr lang="en-US" altLang="ja-JP" dirty="0"/>
              <a:t>. </a:t>
            </a:r>
          </a:p>
          <a:p>
            <a:r>
              <a:rPr lang="en-US" dirty="0"/>
              <a:t>Stylistically, </a:t>
            </a:r>
            <a:r>
              <a:rPr lang="ja-JP" altLang="en-US" dirty="0"/>
              <a:t>ので </a:t>
            </a:r>
            <a:r>
              <a:rPr lang="en-US" dirty="0"/>
              <a:t>sounds slightly </a:t>
            </a:r>
            <a:r>
              <a:rPr lang="en-US" dirty="0">
                <a:highlight>
                  <a:srgbClr val="FFFF00"/>
                </a:highlight>
              </a:rPr>
              <a:t>more formal</a:t>
            </a:r>
            <a:r>
              <a:rPr lang="en-US" dirty="0"/>
              <a:t> than </a:t>
            </a:r>
            <a:r>
              <a:rPr lang="ja-JP" altLang="en-US" dirty="0"/>
              <a:t>から </a:t>
            </a:r>
            <a:r>
              <a:rPr lang="en-US" altLang="ja-JP" dirty="0"/>
              <a:t>.</a:t>
            </a:r>
          </a:p>
          <a:p>
            <a:endParaRPr lang="en-US" altLang="ja-JP" dirty="0"/>
          </a:p>
          <a:p>
            <a:r>
              <a:rPr lang="en-US" altLang="ja-JP" dirty="0"/>
              <a:t>(</a:t>
            </a:r>
            <a:r>
              <a:rPr lang="en-US" dirty="0"/>
              <a:t>reason) </a:t>
            </a:r>
            <a:r>
              <a:rPr lang="ja-JP" altLang="en-US" dirty="0"/>
              <a:t>ので， </a:t>
            </a:r>
            <a:r>
              <a:rPr lang="en-US" altLang="ja-JP" dirty="0"/>
              <a:t>(</a:t>
            </a:r>
            <a:r>
              <a:rPr lang="en-US" dirty="0"/>
              <a:t>situation) 。</a:t>
            </a:r>
          </a:p>
          <a:p>
            <a:r>
              <a:rPr lang="en-US" dirty="0"/>
              <a:t>(situation), because (reason).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4 </a:t>
            </a:r>
            <a:r>
              <a:rPr lang="ja-JP" altLang="en-US" dirty="0"/>
              <a:t>～ので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265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</a:p>
          <a:p>
            <a:r>
              <a:rPr lang="en-US" altLang="ja-JP" dirty="0"/>
              <a:t>2 </a:t>
            </a:r>
            <a:r>
              <a:rPr lang="ja-JP" altLang="en-US" dirty="0"/>
              <a:t>～すぎる</a:t>
            </a:r>
          </a:p>
          <a:p>
            <a:r>
              <a:rPr lang="en-US" altLang="ja-JP" dirty="0"/>
              <a:t>3 </a:t>
            </a:r>
            <a:r>
              <a:rPr lang="ja-JP" altLang="en-US" dirty="0"/>
              <a:t>～ほうがいいです</a:t>
            </a:r>
          </a:p>
          <a:p>
            <a:r>
              <a:rPr lang="en-US" altLang="ja-JP" dirty="0"/>
              <a:t>4 </a:t>
            </a:r>
            <a:r>
              <a:rPr lang="ja-JP" altLang="en-US" dirty="0"/>
              <a:t>～ので</a:t>
            </a:r>
          </a:p>
          <a:p>
            <a:r>
              <a:rPr lang="en-US" altLang="ja-JP" dirty="0"/>
              <a:t>5 </a:t>
            </a:r>
            <a:r>
              <a:rPr lang="ja-JP" altLang="en-US" dirty="0"/>
              <a:t>～なければなりません／なきゃいけません</a:t>
            </a:r>
          </a:p>
          <a:p>
            <a:r>
              <a:rPr lang="en-US" altLang="ja-JP" dirty="0"/>
              <a:t>6 </a:t>
            </a:r>
            <a:r>
              <a:rPr lang="ja-JP" altLang="en-US" dirty="0"/>
              <a:t>～でしょう</a:t>
            </a:r>
          </a:p>
          <a:p>
            <a:r>
              <a:rPr lang="ja-JP" altLang="en-US" dirty="0"/>
              <a:t>表現ノート　 </a:t>
            </a:r>
            <a:r>
              <a:rPr lang="en-US" altLang="ja-JP" dirty="0"/>
              <a:t>Expression Notes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3574582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133600"/>
            <a:ext cx="7408333" cy="3992563"/>
          </a:xfrm>
        </p:spPr>
        <p:txBody>
          <a:bodyPr>
            <a:normAutofit fontScale="92500"/>
          </a:bodyPr>
          <a:lstStyle/>
          <a:p>
            <a:r>
              <a:rPr lang="ja-JP" altLang="en-US" dirty="0"/>
              <a:t>いつも日本語で話す</a:t>
            </a:r>
            <a:r>
              <a:rPr lang="ja-JP" altLang="en-US" dirty="0">
                <a:solidFill>
                  <a:srgbClr val="FF0000"/>
                </a:solidFill>
              </a:rPr>
              <a:t>ので</a:t>
            </a:r>
            <a:r>
              <a:rPr lang="ja-JP" altLang="en-US" dirty="0"/>
              <a:t>、日本語が上手になりました。</a:t>
            </a:r>
          </a:p>
          <a:p>
            <a:r>
              <a:rPr lang="en-US" dirty="0"/>
              <a:t>My Japanese has improved, because I always speak Japanese.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r>
              <a:rPr lang="ja-JP" altLang="en-US" dirty="0"/>
              <a:t>宿題がたくさんあった</a:t>
            </a:r>
            <a:r>
              <a:rPr lang="ja-JP" altLang="en-US" dirty="0">
                <a:solidFill>
                  <a:srgbClr val="FF0000"/>
                </a:solidFill>
              </a:rPr>
              <a:t>ので</a:t>
            </a:r>
            <a:r>
              <a:rPr lang="ja-JP" altLang="en-US" dirty="0"/>
              <a:t>、きのうの夜、寝ませんでした。</a:t>
            </a:r>
          </a:p>
          <a:p>
            <a:r>
              <a:rPr lang="en-US" dirty="0"/>
              <a:t>I did not sleep last night, because I had a lot of homework.</a:t>
            </a:r>
          </a:p>
          <a:p>
            <a:endParaRPr lang="en-US" dirty="0"/>
          </a:p>
          <a:p>
            <a:r>
              <a:rPr lang="en-US" dirty="0"/>
              <a:t>The reason part of a sentence ends in a </a:t>
            </a:r>
            <a:r>
              <a:rPr lang="en-US" dirty="0">
                <a:solidFill>
                  <a:srgbClr val="FF0000"/>
                </a:solidFill>
              </a:rPr>
              <a:t>short form predicate</a:t>
            </a:r>
            <a:r>
              <a:rPr lang="en-US" dirty="0"/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4 </a:t>
            </a:r>
            <a:r>
              <a:rPr lang="ja-JP" altLang="en-US" dirty="0"/>
              <a:t>～ので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728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When </a:t>
            </a:r>
            <a:r>
              <a:rPr lang="ja-JP" altLang="en-US" dirty="0"/>
              <a:t>ので </a:t>
            </a:r>
            <a:r>
              <a:rPr lang="en-US" dirty="0"/>
              <a:t>follows a </a:t>
            </a:r>
            <a:r>
              <a:rPr lang="ja-JP" altLang="en-US" dirty="0"/>
              <a:t>な </a:t>
            </a:r>
            <a:r>
              <a:rPr lang="en-US" altLang="ja-JP" dirty="0"/>
              <a:t>-</a:t>
            </a:r>
            <a:r>
              <a:rPr lang="en-US" dirty="0"/>
              <a:t>adjective or a noun, </a:t>
            </a:r>
            <a:r>
              <a:rPr lang="ja-JP" altLang="en-US" dirty="0"/>
              <a:t>な </a:t>
            </a:r>
            <a:r>
              <a:rPr lang="en-US" dirty="0"/>
              <a:t>comes in between, as it did with the explanatory predicate </a:t>
            </a:r>
            <a:r>
              <a:rPr lang="ja-JP" altLang="en-US" dirty="0"/>
              <a:t>んです </a:t>
            </a:r>
            <a:r>
              <a:rPr lang="en-US" altLang="ja-JP" dirty="0"/>
              <a:t>.</a:t>
            </a:r>
          </a:p>
          <a:p>
            <a:endParaRPr lang="en-US" altLang="ja-JP" dirty="0"/>
          </a:p>
          <a:p>
            <a:r>
              <a:rPr lang="ja-JP" altLang="en-US" dirty="0"/>
              <a:t>その人はいじわる</a:t>
            </a:r>
            <a:r>
              <a:rPr lang="ja-JP" altLang="en-US" dirty="0">
                <a:solidFill>
                  <a:srgbClr val="00B050"/>
                </a:solidFill>
              </a:rPr>
              <a:t>な</a:t>
            </a:r>
            <a:r>
              <a:rPr lang="ja-JP" altLang="en-US" dirty="0">
                <a:solidFill>
                  <a:srgbClr val="FF0000"/>
                </a:solidFill>
              </a:rPr>
              <a:t>ので</a:t>
            </a:r>
            <a:r>
              <a:rPr lang="ja-JP" altLang="en-US" dirty="0"/>
              <a:t>、きらいです。</a:t>
            </a:r>
          </a:p>
          <a:p>
            <a:r>
              <a:rPr lang="en-US" dirty="0"/>
              <a:t>I do not like that person, because he is mean.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r>
              <a:rPr lang="ja-JP" altLang="en-US" dirty="0"/>
              <a:t>今日は日曜日</a:t>
            </a:r>
            <a:r>
              <a:rPr lang="ja-JP" altLang="en-US" dirty="0">
                <a:solidFill>
                  <a:srgbClr val="00B050"/>
                </a:solidFill>
              </a:rPr>
              <a:t>な</a:t>
            </a:r>
            <a:r>
              <a:rPr lang="ja-JP" altLang="en-US" dirty="0">
                <a:solidFill>
                  <a:srgbClr val="FF0000"/>
                </a:solidFill>
              </a:rPr>
              <a:t>ので</a:t>
            </a:r>
            <a:r>
              <a:rPr lang="ja-JP" altLang="en-US" dirty="0"/>
              <a:t>、銀行は休みです。</a:t>
            </a:r>
          </a:p>
          <a:p>
            <a:r>
              <a:rPr lang="en-US" dirty="0"/>
              <a:t>Banks are closed, because today is a Sunday.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4 </a:t>
            </a:r>
            <a:r>
              <a:rPr lang="ja-JP" altLang="en-US" dirty="0"/>
              <a:t>～ので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506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133600"/>
            <a:ext cx="7408333" cy="3992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use </a:t>
            </a:r>
            <a:r>
              <a:rPr lang="ja-JP" altLang="en-US" dirty="0"/>
              <a:t>なければいけません </a:t>
            </a:r>
            <a:r>
              <a:rPr lang="en-US" dirty="0"/>
              <a:t>and </a:t>
            </a:r>
            <a:r>
              <a:rPr lang="ja-JP" altLang="en-US" dirty="0"/>
              <a:t>なきゃいけません </a:t>
            </a:r>
            <a:r>
              <a:rPr lang="en-US" dirty="0"/>
              <a:t>to say that it is </a:t>
            </a:r>
            <a:r>
              <a:rPr lang="en-US" dirty="0">
                <a:solidFill>
                  <a:srgbClr val="FF0000"/>
                </a:solidFill>
              </a:rPr>
              <a:t>necessary to do </a:t>
            </a:r>
            <a:r>
              <a:rPr lang="en-US" dirty="0"/>
              <a:t>something, or "must." </a:t>
            </a:r>
          </a:p>
          <a:p>
            <a:r>
              <a:rPr lang="ja-JP" altLang="en-US" dirty="0"/>
              <a:t>なきゃ </a:t>
            </a:r>
            <a:r>
              <a:rPr lang="en-US" dirty="0"/>
              <a:t>variant is very </a:t>
            </a:r>
            <a:r>
              <a:rPr lang="en-US" dirty="0">
                <a:solidFill>
                  <a:srgbClr val="FF0000"/>
                </a:solidFill>
              </a:rPr>
              <a:t>colloquial</a:t>
            </a:r>
            <a:r>
              <a:rPr lang="en-US" dirty="0"/>
              <a:t> and is mainly found in the spoken language, </a:t>
            </a:r>
          </a:p>
          <a:p>
            <a:r>
              <a:rPr lang="ja-JP" altLang="en-US" dirty="0"/>
              <a:t>なければ </a:t>
            </a:r>
            <a:r>
              <a:rPr lang="en-US" dirty="0"/>
              <a:t>variant is more </a:t>
            </a:r>
            <a:r>
              <a:rPr lang="en-US" dirty="0">
                <a:solidFill>
                  <a:srgbClr val="FF0000"/>
                </a:solidFill>
              </a:rPr>
              <a:t>formal</a:t>
            </a:r>
            <a:r>
              <a:rPr lang="en-US" dirty="0"/>
              <a:t>, often seen in the written language.</a:t>
            </a:r>
          </a:p>
          <a:p>
            <a:endParaRPr lang="en-US" dirty="0"/>
          </a:p>
          <a:p>
            <a:r>
              <a:rPr lang="ja-JP" altLang="en-US" dirty="0"/>
              <a:t>試験があるから、勉強しなければいけません ／ なきゃいけません。</a:t>
            </a:r>
          </a:p>
          <a:p>
            <a:r>
              <a:rPr lang="en-US" dirty="0"/>
              <a:t>I have to study a lot, because there will be an exam.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dirty="0"/>
              <a:t>5 </a:t>
            </a:r>
            <a:r>
              <a:rPr lang="ja-JP" altLang="en-US" dirty="0"/>
              <a:t>～なければいけません</a:t>
            </a:r>
            <a:br>
              <a:rPr lang="en-US" altLang="ja-JP" dirty="0"/>
            </a:br>
            <a:r>
              <a:rPr lang="ja-JP" altLang="en-US" dirty="0"/>
              <a:t>～なきゃいけません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244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なければ </a:t>
            </a:r>
            <a:r>
              <a:rPr lang="en-US" dirty="0"/>
              <a:t>and </a:t>
            </a:r>
            <a:r>
              <a:rPr lang="ja-JP" altLang="en-US" dirty="0"/>
              <a:t>なきゃ </a:t>
            </a:r>
            <a:r>
              <a:rPr lang="en-US" dirty="0"/>
              <a:t>means "</a:t>
            </a:r>
            <a:r>
              <a:rPr lang="en-US" dirty="0">
                <a:solidFill>
                  <a:srgbClr val="FF0000"/>
                </a:solidFill>
              </a:rPr>
              <a:t>if you do not do . . ."</a:t>
            </a:r>
          </a:p>
          <a:p>
            <a:r>
              <a:rPr lang="ja-JP" altLang="en-US" dirty="0"/>
              <a:t>いけません </a:t>
            </a:r>
            <a:r>
              <a:rPr lang="en-US" dirty="0"/>
              <a:t>roughly means "</a:t>
            </a:r>
            <a:r>
              <a:rPr lang="en-US" dirty="0">
                <a:solidFill>
                  <a:srgbClr val="FF0000"/>
                </a:solidFill>
              </a:rPr>
              <a:t>you cannot go</a:t>
            </a:r>
            <a:r>
              <a:rPr lang="en-US" dirty="0"/>
              <a:t>"; </a:t>
            </a:r>
          </a:p>
          <a:p>
            <a:r>
              <a:rPr lang="ja-JP" altLang="en-US" dirty="0"/>
              <a:t>なければいけません </a:t>
            </a:r>
            <a:r>
              <a:rPr lang="en-US" dirty="0"/>
              <a:t>and </a:t>
            </a:r>
            <a:r>
              <a:rPr lang="ja-JP" altLang="en-US" dirty="0"/>
              <a:t>なきゃいけません </a:t>
            </a:r>
            <a:r>
              <a:rPr lang="en-US" dirty="0"/>
              <a:t>therefore literally means "</a:t>
            </a:r>
            <a:r>
              <a:rPr lang="en-US" dirty="0">
                <a:solidFill>
                  <a:srgbClr val="FF0000"/>
                </a:solidFill>
              </a:rPr>
              <a:t>you cannot go not doing ...</a:t>
            </a:r>
            <a:r>
              <a:rPr lang="en-US" dirty="0"/>
              <a:t>" with the double negatives giving rise to the affirmative sense of the mandate.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dirty="0"/>
              <a:t>5 </a:t>
            </a:r>
            <a:r>
              <a:rPr lang="ja-JP" altLang="en-US" dirty="0"/>
              <a:t>～なければいけません</a:t>
            </a:r>
            <a:br>
              <a:rPr lang="en-US" altLang="ja-JP" dirty="0"/>
            </a:br>
            <a:r>
              <a:rPr lang="ja-JP" altLang="en-US" dirty="0"/>
              <a:t> ～なきゃいけません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147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4645" y="2084652"/>
            <a:ext cx="7408333" cy="3450696"/>
          </a:xfrm>
        </p:spPr>
        <p:txBody>
          <a:bodyPr/>
          <a:lstStyle/>
          <a:p>
            <a:r>
              <a:rPr lang="ja-JP" altLang="en-US" dirty="0"/>
              <a:t>な </a:t>
            </a:r>
            <a:r>
              <a:rPr lang="en-US" dirty="0"/>
              <a:t>in </a:t>
            </a:r>
            <a:r>
              <a:rPr lang="ja-JP" altLang="en-US" dirty="0"/>
              <a:t>なければ </a:t>
            </a:r>
            <a:r>
              <a:rPr lang="en-US" dirty="0"/>
              <a:t>and </a:t>
            </a:r>
            <a:r>
              <a:rPr lang="ja-JP" altLang="en-US" dirty="0"/>
              <a:t>なきゃ </a:t>
            </a:r>
            <a:r>
              <a:rPr lang="en-US" dirty="0"/>
              <a:t>comes from the negative </a:t>
            </a:r>
            <a:r>
              <a:rPr lang="ja-JP" altLang="en-US" dirty="0">
                <a:solidFill>
                  <a:srgbClr val="FF0000"/>
                </a:solidFill>
              </a:rPr>
              <a:t>ない</a:t>
            </a:r>
            <a:r>
              <a:rPr lang="en-US" altLang="ja-JP" dirty="0"/>
              <a:t>. </a:t>
            </a:r>
            <a:r>
              <a:rPr lang="en-US" dirty="0"/>
              <a:t>Just drop the last </a:t>
            </a:r>
            <a:r>
              <a:rPr lang="ja-JP" altLang="en-US" dirty="0"/>
              <a:t>い </a:t>
            </a:r>
            <a:r>
              <a:rPr lang="en-US" dirty="0"/>
              <a:t>and replace it with </a:t>
            </a:r>
            <a:r>
              <a:rPr lang="ja-JP" altLang="en-US" dirty="0"/>
              <a:t>ければ </a:t>
            </a:r>
            <a:r>
              <a:rPr lang="en-US" dirty="0"/>
              <a:t>or </a:t>
            </a:r>
            <a:r>
              <a:rPr lang="ja-JP" altLang="en-US" dirty="0"/>
              <a:t>きゃ</a:t>
            </a:r>
            <a:r>
              <a:rPr lang="en-US" altLang="ja-JP" dirty="0"/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dirty="0"/>
              <a:t>5 </a:t>
            </a:r>
            <a:r>
              <a:rPr lang="ja-JP" altLang="en-US" dirty="0"/>
              <a:t>～なければいけません</a:t>
            </a:r>
            <a:br>
              <a:rPr lang="en-US" altLang="ja-JP" dirty="0"/>
            </a:br>
            <a:r>
              <a:rPr lang="ja-JP" altLang="en-US" dirty="0"/>
              <a:t> ～なきゃいけません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710" y="3429000"/>
            <a:ext cx="802058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8147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You can change </a:t>
            </a:r>
            <a:r>
              <a:rPr lang="ja-JP" altLang="en-US" dirty="0"/>
              <a:t>いけません </a:t>
            </a:r>
            <a:endParaRPr lang="en-US" altLang="ja-JP" dirty="0"/>
          </a:p>
          <a:p>
            <a:pPr lvl="1"/>
            <a:r>
              <a:rPr lang="en-US" dirty="0"/>
              <a:t>to </a:t>
            </a:r>
            <a:r>
              <a:rPr lang="ja-JP" altLang="en-US" dirty="0"/>
              <a:t>いけませんでした </a:t>
            </a:r>
            <a:r>
              <a:rPr lang="en-US" dirty="0"/>
              <a:t>to say you had to,</a:t>
            </a:r>
          </a:p>
          <a:p>
            <a:pPr lvl="1"/>
            <a:r>
              <a:rPr lang="en-US" dirty="0"/>
              <a:t>to </a:t>
            </a:r>
            <a:r>
              <a:rPr lang="ja-JP" altLang="en-US" dirty="0"/>
              <a:t>なきゃいけない </a:t>
            </a:r>
            <a:r>
              <a:rPr lang="en-US" altLang="ja-JP" dirty="0"/>
              <a:t>(</a:t>
            </a:r>
            <a:r>
              <a:rPr lang="en-US" dirty="0"/>
              <a:t>the short form, present tense) in casual speech</a:t>
            </a:r>
          </a:p>
          <a:p>
            <a:pPr lvl="1"/>
            <a:r>
              <a:rPr lang="en-US" dirty="0"/>
              <a:t>to </a:t>
            </a:r>
            <a:r>
              <a:rPr lang="ja-JP" altLang="en-US" dirty="0"/>
              <a:t>なければいけない </a:t>
            </a:r>
            <a:r>
              <a:rPr lang="en-US" dirty="0"/>
              <a:t>in the written language.</a:t>
            </a:r>
          </a:p>
          <a:p>
            <a:endParaRPr lang="en-US" dirty="0"/>
          </a:p>
          <a:p>
            <a:r>
              <a:rPr lang="ja-JP" altLang="en-US" dirty="0"/>
              <a:t>けさは、六時に起き</a:t>
            </a:r>
            <a:r>
              <a:rPr lang="ja-JP" altLang="en-US" dirty="0">
                <a:solidFill>
                  <a:srgbClr val="FF0000"/>
                </a:solidFill>
              </a:rPr>
              <a:t>なきゃいけませんでした</a:t>
            </a:r>
            <a:r>
              <a:rPr lang="ja-JP" altLang="en-US" dirty="0"/>
              <a:t>。 </a:t>
            </a:r>
            <a:r>
              <a:rPr lang="en-US" altLang="ja-JP" dirty="0"/>
              <a:t>(</a:t>
            </a:r>
            <a:r>
              <a:rPr lang="en-US" dirty="0"/>
              <a:t>long form, past)</a:t>
            </a:r>
          </a:p>
          <a:p>
            <a:r>
              <a:rPr lang="en-US" dirty="0"/>
              <a:t>I had to get up at six this morning.</a:t>
            </a:r>
          </a:p>
          <a:p>
            <a:pPr marL="0" indent="0">
              <a:buNone/>
            </a:pPr>
            <a:endParaRPr lang="en-US" dirty="0"/>
          </a:p>
          <a:p>
            <a:r>
              <a:rPr lang="ja-JP" altLang="en-US" dirty="0"/>
              <a:t>毎日、練習し</a:t>
            </a:r>
            <a:r>
              <a:rPr lang="ja-JP" altLang="en-US" dirty="0">
                <a:solidFill>
                  <a:srgbClr val="FF0000"/>
                </a:solidFill>
              </a:rPr>
              <a:t>なきゃいけないんです</a:t>
            </a:r>
            <a:r>
              <a:rPr lang="ja-JP" altLang="en-US" dirty="0"/>
              <a:t>。 </a:t>
            </a:r>
            <a:r>
              <a:rPr lang="en-US" altLang="ja-JP" dirty="0"/>
              <a:t>(</a:t>
            </a:r>
            <a:r>
              <a:rPr lang="en-US" dirty="0"/>
              <a:t>short form. present)</a:t>
            </a:r>
          </a:p>
          <a:p>
            <a:r>
              <a:rPr lang="en-US" dirty="0"/>
              <a:t>(The truth is,) I must practice every day.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dirty="0"/>
              <a:t>5 </a:t>
            </a:r>
            <a:r>
              <a:rPr lang="ja-JP" altLang="en-US" dirty="0"/>
              <a:t>～なければいけません</a:t>
            </a:r>
            <a:br>
              <a:rPr lang="en-US" altLang="ja-JP" dirty="0"/>
            </a:br>
            <a:r>
              <a:rPr lang="ja-JP" altLang="en-US" dirty="0"/>
              <a:t>～なきゃいけません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1472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3DEA3EB-DCAC-4837-ABFE-68A0B9E012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0128141"/>
              </p:ext>
            </p:extLst>
          </p:nvPr>
        </p:nvGraphicFramePr>
        <p:xfrm>
          <a:off x="1371600" y="2286000"/>
          <a:ext cx="6553200" cy="304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43387">
                  <a:extLst>
                    <a:ext uri="{9D8B030D-6E8A-4147-A177-3AD203B41FA5}">
                      <a16:colId xmlns:a16="http://schemas.microsoft.com/office/drawing/2014/main" val="2113737168"/>
                    </a:ext>
                  </a:extLst>
                </a:gridCol>
                <a:gridCol w="3609813">
                  <a:extLst>
                    <a:ext uri="{9D8B030D-6E8A-4147-A177-3AD203B41FA5}">
                      <a16:colId xmlns:a16="http://schemas.microsoft.com/office/drawing/2014/main" val="745649490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 dirty="0">
                          <a:effectLst/>
                        </a:rPr>
                        <a:t>～なければ</a:t>
                      </a:r>
                      <a:endParaRPr lang="ja-JP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>
                          <a:effectLst/>
                        </a:rPr>
                        <a:t>いけません／なりません</a:t>
                      </a:r>
                      <a:endParaRPr lang="ja-JP" altLang="en-US" sz="24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987291951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 dirty="0">
                          <a:effectLst/>
                        </a:rPr>
                        <a:t>～なきゃ</a:t>
                      </a:r>
                      <a:endParaRPr lang="ja-JP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 dirty="0">
                          <a:effectLst/>
                        </a:rPr>
                        <a:t>いけません／なりません</a:t>
                      </a:r>
                      <a:endParaRPr lang="ja-JP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44157690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 dirty="0">
                          <a:effectLst/>
                        </a:rPr>
                        <a:t>～なくては</a:t>
                      </a:r>
                      <a:endParaRPr lang="ja-JP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 dirty="0">
                          <a:effectLst/>
                        </a:rPr>
                        <a:t>いけません／</a:t>
                      </a:r>
                      <a:r>
                        <a:rPr lang="ja-JP" altLang="en-US" sz="2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なりません</a:t>
                      </a:r>
                      <a:endParaRPr lang="ja-JP" altLang="en-US" sz="2400" b="0" i="0" u="none" strike="noStrike" dirty="0">
                        <a:solidFill>
                          <a:srgbClr val="FF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51540155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 dirty="0">
                          <a:effectLst/>
                        </a:rPr>
                        <a:t>～なくちゃ</a:t>
                      </a:r>
                      <a:endParaRPr lang="ja-JP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 dirty="0">
                          <a:effectLst/>
                        </a:rPr>
                        <a:t>いけません／</a:t>
                      </a:r>
                      <a:r>
                        <a:rPr lang="ja-JP" altLang="en-US" sz="2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なりません</a:t>
                      </a:r>
                      <a:endParaRPr lang="ja-JP" altLang="en-US" sz="2400" b="0" i="0" u="none" strike="noStrike" dirty="0">
                        <a:solidFill>
                          <a:srgbClr val="FF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79556750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 dirty="0">
                          <a:effectLst/>
                        </a:rPr>
                        <a:t>～ないと</a:t>
                      </a:r>
                      <a:endParaRPr lang="ja-JP" alt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400" u="none" strike="noStrike" dirty="0">
                          <a:effectLst/>
                        </a:rPr>
                        <a:t>いけません／</a:t>
                      </a:r>
                      <a:r>
                        <a:rPr lang="ja-JP" altLang="en-US" sz="2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なりません</a:t>
                      </a:r>
                      <a:endParaRPr lang="ja-JP" altLang="en-US" sz="2400" b="0" i="0" u="none" strike="noStrike" dirty="0">
                        <a:solidFill>
                          <a:srgbClr val="FF0000"/>
                        </a:solidFill>
                        <a:effectLst/>
                        <a:latin typeface="游ゴシック" panose="020B0400000000000000" pitchFamily="34" charset="-128"/>
                        <a:ea typeface="游ゴシック" panose="020B0400000000000000" pitchFamily="34" charset="-128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02413951"/>
                  </a:ext>
                </a:extLst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dirty="0"/>
              <a:t>5 </a:t>
            </a:r>
            <a:r>
              <a:rPr lang="ja-JP" altLang="en-US" dirty="0"/>
              <a:t>～なければいけません</a:t>
            </a:r>
            <a:br>
              <a:rPr lang="en-US" altLang="ja-JP" dirty="0"/>
            </a:br>
            <a:r>
              <a:rPr lang="ja-JP" altLang="en-US" dirty="0"/>
              <a:t>～なきゃいけません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51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133600"/>
            <a:ext cx="7408333" cy="3992563"/>
          </a:xfrm>
        </p:spPr>
        <p:txBody>
          <a:bodyPr>
            <a:normAutofit/>
          </a:bodyPr>
          <a:lstStyle/>
          <a:p>
            <a:r>
              <a:rPr lang="en-US" dirty="0"/>
              <a:t>In casual speech, you can also leave out </a:t>
            </a:r>
            <a:r>
              <a:rPr lang="ja-JP" altLang="en-US" dirty="0"/>
              <a:t>いけません </a:t>
            </a:r>
            <a:r>
              <a:rPr lang="en-US" dirty="0"/>
              <a:t>and end the sentence like: </a:t>
            </a:r>
          </a:p>
          <a:p>
            <a:r>
              <a:rPr lang="ja-JP" altLang="en-US" dirty="0"/>
              <a:t>食べなきゃ 。 </a:t>
            </a:r>
            <a:endParaRPr lang="en-US" altLang="ja-JP" dirty="0"/>
          </a:p>
          <a:p>
            <a:r>
              <a:rPr lang="ja-JP" altLang="en-US" dirty="0"/>
              <a:t>食べなくちゃ。</a:t>
            </a:r>
            <a:endParaRPr lang="en-US" altLang="ja-JP" dirty="0"/>
          </a:p>
          <a:p>
            <a:r>
              <a:rPr lang="ja-JP" altLang="en-US" dirty="0"/>
              <a:t>食べないと。</a:t>
            </a:r>
            <a:endParaRPr lang="en-US" altLang="ja-JP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dirty="0"/>
              <a:t>5 </a:t>
            </a:r>
            <a:r>
              <a:rPr lang="ja-JP" altLang="en-US" dirty="0"/>
              <a:t>～なければいけません</a:t>
            </a:r>
            <a:br>
              <a:rPr lang="en-US" altLang="ja-JP" dirty="0"/>
            </a:br>
            <a:r>
              <a:rPr lang="ja-JP" altLang="en-US" dirty="0"/>
              <a:t>～なきゃいけません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3784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 the </a:t>
            </a:r>
            <a:r>
              <a:rPr lang="en-US" dirty="0">
                <a:solidFill>
                  <a:srgbClr val="FF0000"/>
                </a:solidFill>
              </a:rPr>
              <a:t>sentence-final expression</a:t>
            </a:r>
            <a:r>
              <a:rPr lang="en-US" dirty="0"/>
              <a:t> </a:t>
            </a:r>
            <a:r>
              <a:rPr lang="ja-JP" altLang="en-US" dirty="0"/>
              <a:t>でしょう </a:t>
            </a:r>
            <a:r>
              <a:rPr lang="en-US" altLang="ja-JP" dirty="0"/>
              <a:t>(</a:t>
            </a:r>
            <a:r>
              <a:rPr lang="en-US" dirty="0"/>
              <a:t>probably) when we are </a:t>
            </a:r>
            <a:r>
              <a:rPr lang="en-US" dirty="0">
                <a:highlight>
                  <a:srgbClr val="FFFF00"/>
                </a:highlight>
              </a:rPr>
              <a:t>making a guess or a prediction</a:t>
            </a:r>
            <a:r>
              <a:rPr lang="en-US" dirty="0"/>
              <a:t>. </a:t>
            </a:r>
          </a:p>
          <a:p>
            <a:r>
              <a:rPr lang="ja-JP" altLang="en-US" dirty="0"/>
              <a:t>でしょう </a:t>
            </a:r>
            <a:r>
              <a:rPr lang="en-US" dirty="0"/>
              <a:t>follows verbs and </a:t>
            </a:r>
            <a:r>
              <a:rPr lang="ja-JP" altLang="en-US" dirty="0"/>
              <a:t>い</a:t>
            </a:r>
            <a:r>
              <a:rPr lang="en-US" altLang="ja-JP" dirty="0"/>
              <a:t>-</a:t>
            </a:r>
            <a:r>
              <a:rPr lang="en-US" dirty="0"/>
              <a:t>adjectives </a:t>
            </a:r>
            <a:r>
              <a:rPr lang="en-US" dirty="0">
                <a:solidFill>
                  <a:srgbClr val="FF0000"/>
                </a:solidFill>
              </a:rPr>
              <a:t>in short forms</a:t>
            </a:r>
            <a:r>
              <a:rPr lang="en-US" dirty="0"/>
              <a:t>, in the affirmative and in the negative.</a:t>
            </a:r>
          </a:p>
          <a:p>
            <a:r>
              <a:rPr lang="ja-JP" altLang="en-US" dirty="0"/>
              <a:t>でしょう </a:t>
            </a:r>
            <a:r>
              <a:rPr lang="en-US" dirty="0"/>
              <a:t>may also follow predicates in the past tense. We will, however, concentrate on the present tense examples in this lesson.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6 </a:t>
            </a:r>
            <a:r>
              <a:rPr lang="ja-JP" altLang="en-US" dirty="0"/>
              <a:t>～でしょう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1899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981200"/>
            <a:ext cx="7408333" cy="4419600"/>
          </a:xfrm>
        </p:spPr>
        <p:txBody>
          <a:bodyPr>
            <a:normAutofit/>
          </a:bodyPr>
          <a:lstStyle/>
          <a:p>
            <a:r>
              <a:rPr lang="en-US" dirty="0"/>
              <a:t>Verb +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endParaRPr lang="en-US" dirty="0"/>
          </a:p>
          <a:p>
            <a:r>
              <a:rPr lang="ja-JP" altLang="en-US" dirty="0"/>
              <a:t>あしたは雨が降る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r>
              <a:rPr lang="ja-JP" altLang="en-US" dirty="0"/>
              <a:t>。 </a:t>
            </a:r>
            <a:r>
              <a:rPr lang="en-US" dirty="0"/>
              <a:t>It will probably rain tomorrow.</a:t>
            </a:r>
          </a:p>
          <a:p>
            <a:r>
              <a:rPr lang="ja-JP" altLang="en-US" dirty="0"/>
              <a:t>あしたは雨が降らない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r>
              <a:rPr lang="ja-JP" altLang="en-US" dirty="0"/>
              <a:t>。 </a:t>
            </a:r>
            <a:r>
              <a:rPr lang="en-US" dirty="0"/>
              <a:t>It will probably not rain tomorrow.</a:t>
            </a:r>
          </a:p>
          <a:p>
            <a:endParaRPr lang="en-US" dirty="0"/>
          </a:p>
          <a:p>
            <a:r>
              <a:rPr lang="ja-JP" altLang="en-US" dirty="0"/>
              <a:t>い </a:t>
            </a:r>
            <a:r>
              <a:rPr lang="en-US" altLang="ja-JP" dirty="0"/>
              <a:t>–</a:t>
            </a:r>
            <a:r>
              <a:rPr lang="en-US" dirty="0"/>
              <a:t>adjective +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endParaRPr lang="en-US" dirty="0"/>
          </a:p>
          <a:p>
            <a:r>
              <a:rPr lang="ja-JP" altLang="en-US" dirty="0"/>
              <a:t>北海道は寒い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r>
              <a:rPr lang="ja-JP" altLang="en-US" dirty="0"/>
              <a:t>。 </a:t>
            </a:r>
            <a:r>
              <a:rPr lang="en-US" dirty="0"/>
              <a:t>It is probably cold in Hokkaido.</a:t>
            </a:r>
          </a:p>
          <a:p>
            <a:r>
              <a:rPr lang="ja-JP" altLang="en-US" dirty="0"/>
              <a:t>北海道は寒くない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r>
              <a:rPr lang="ja-JP" altLang="en-US" dirty="0"/>
              <a:t>。 </a:t>
            </a:r>
            <a:r>
              <a:rPr lang="en-US" dirty="0"/>
              <a:t>It is probably not cold in Hokkaido.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6 </a:t>
            </a:r>
            <a:r>
              <a:rPr lang="ja-JP" altLang="en-US" dirty="0"/>
              <a:t>～でしょう</a:t>
            </a:r>
            <a:endParaRPr lang="en-US" dirty="0"/>
          </a:p>
        </p:txBody>
      </p:sp>
      <p:pic>
        <p:nvPicPr>
          <p:cNvPr id="7" name="Picture 6" descr="umbrella">
            <a:extLst>
              <a:ext uri="{FF2B5EF4-FFF2-40B4-BE49-F238E27FC236}">
                <a16:creationId xmlns:a16="http://schemas.microsoft.com/office/drawing/2014/main" id="{D7415BBA-1561-4C81-8B1F-780A50416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21545"/>
            <a:ext cx="2656520" cy="273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54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two distinct ways to </a:t>
            </a:r>
            <a:r>
              <a:rPr lang="en-US" dirty="0">
                <a:solidFill>
                  <a:srgbClr val="FF0000"/>
                </a:solidFill>
              </a:rPr>
              <a:t>make a statement</a:t>
            </a:r>
            <a:r>
              <a:rPr lang="en-US" dirty="0"/>
              <a:t> in Japanese. </a:t>
            </a:r>
          </a:p>
          <a:p>
            <a:r>
              <a:rPr lang="en-US" dirty="0"/>
              <a:t>One way is to simply </a:t>
            </a:r>
            <a:r>
              <a:rPr lang="en-US" dirty="0">
                <a:solidFill>
                  <a:srgbClr val="FF0000"/>
                </a:solidFill>
              </a:rPr>
              <a:t>report the facts</a:t>
            </a:r>
            <a:r>
              <a:rPr lang="en-US" dirty="0"/>
              <a:t> as they are observed. This is the </a:t>
            </a:r>
            <a:r>
              <a:rPr lang="en-US" dirty="0">
                <a:solidFill>
                  <a:srgbClr val="FF0000"/>
                </a:solidFill>
              </a:rPr>
              <a:t>mode of speech</a:t>
            </a:r>
            <a:r>
              <a:rPr lang="en-US" dirty="0"/>
              <a:t> that we have learned so far. </a:t>
            </a:r>
          </a:p>
          <a:p>
            <a:r>
              <a:rPr lang="en-US" dirty="0"/>
              <a:t>In this lesson, we will learn a new way: the </a:t>
            </a:r>
            <a:r>
              <a:rPr lang="en-US" dirty="0">
                <a:solidFill>
                  <a:srgbClr val="FF0000"/>
                </a:solidFill>
              </a:rPr>
              <a:t>mode of explaining</a:t>
            </a:r>
            <a:r>
              <a:rPr lang="en-US" dirty="0"/>
              <a:t> things.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2677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905000"/>
            <a:ext cx="7408333" cy="4221163"/>
          </a:xfrm>
        </p:spPr>
        <p:txBody>
          <a:bodyPr>
            <a:normAutofit/>
          </a:bodyPr>
          <a:lstStyle/>
          <a:p>
            <a:r>
              <a:rPr lang="ja-JP" altLang="en-US" dirty="0"/>
              <a:t>でしょう </a:t>
            </a:r>
            <a:r>
              <a:rPr lang="en-US" dirty="0"/>
              <a:t>may also follow </a:t>
            </a:r>
            <a:r>
              <a:rPr lang="ja-JP" altLang="en-US" dirty="0">
                <a:solidFill>
                  <a:srgbClr val="FF0000"/>
                </a:solidFill>
              </a:rPr>
              <a:t>な </a:t>
            </a:r>
            <a:r>
              <a:rPr lang="en-US" altLang="ja-JP" dirty="0">
                <a:solidFill>
                  <a:srgbClr val="FF0000"/>
                </a:solidFill>
              </a:rPr>
              <a:t>-</a:t>
            </a:r>
            <a:r>
              <a:rPr lang="en-US" dirty="0">
                <a:solidFill>
                  <a:srgbClr val="FF0000"/>
                </a:solidFill>
              </a:rPr>
              <a:t>adjective bases and nouns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/>
              <a:t> </a:t>
            </a:r>
            <a:r>
              <a:rPr lang="ja-JP" altLang="en-US" dirty="0"/>
              <a:t>な </a:t>
            </a:r>
            <a:r>
              <a:rPr lang="en-US" altLang="ja-JP" dirty="0"/>
              <a:t>–</a:t>
            </a:r>
            <a:r>
              <a:rPr lang="en-US" dirty="0"/>
              <a:t>adjective +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endParaRPr lang="en-US" dirty="0"/>
          </a:p>
          <a:p>
            <a:r>
              <a:rPr lang="ja-JP" altLang="en-US" dirty="0"/>
              <a:t>山下先生は魚が好き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r>
              <a:rPr lang="ja-JP" altLang="en-US" dirty="0"/>
              <a:t>。 </a:t>
            </a:r>
            <a:r>
              <a:rPr lang="en-US" dirty="0"/>
              <a:t>Professor Yamashita probably likes fish.</a:t>
            </a:r>
          </a:p>
          <a:p>
            <a:r>
              <a:rPr lang="ja-JP" altLang="en-US" dirty="0"/>
              <a:t>山下先生は魚が好きじゃない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r>
              <a:rPr lang="ja-JP" altLang="en-US" dirty="0"/>
              <a:t>。 </a:t>
            </a:r>
            <a:r>
              <a:rPr lang="en-US" dirty="0"/>
              <a:t>Professor Yamashita probably doesn't like fish.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6 </a:t>
            </a:r>
            <a:r>
              <a:rPr lang="ja-JP" altLang="en-US" dirty="0"/>
              <a:t>～でしょう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454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905000"/>
            <a:ext cx="7408333" cy="42211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noun +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endParaRPr lang="en-US" dirty="0"/>
          </a:p>
          <a:p>
            <a:r>
              <a:rPr lang="ja-JP" altLang="en-US" dirty="0"/>
              <a:t>あの人はオーストラリア人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r>
              <a:rPr lang="ja-JP" altLang="en-US" dirty="0"/>
              <a:t>。 </a:t>
            </a:r>
            <a:r>
              <a:rPr lang="en-US" dirty="0"/>
              <a:t>That person is probably an Australian.</a:t>
            </a:r>
          </a:p>
          <a:p>
            <a:r>
              <a:rPr lang="ja-JP" altLang="en-US" dirty="0"/>
              <a:t>あの人はオーストラリア人じゃない</a:t>
            </a:r>
            <a:r>
              <a:rPr lang="ja-JP" altLang="en-US" dirty="0">
                <a:solidFill>
                  <a:srgbClr val="FF0000"/>
                </a:solidFill>
              </a:rPr>
              <a:t>でしょう</a:t>
            </a:r>
            <a:r>
              <a:rPr lang="ja-JP" altLang="en-US" dirty="0"/>
              <a:t>。 </a:t>
            </a:r>
            <a:r>
              <a:rPr lang="en-US" dirty="0"/>
              <a:t>That person is probably not an Australian.</a:t>
            </a:r>
          </a:p>
          <a:p>
            <a:endParaRPr lang="en-US" dirty="0"/>
          </a:p>
          <a:p>
            <a:r>
              <a:rPr lang="en-US" altLang="ja-JP" dirty="0"/>
              <a:t>Note that </a:t>
            </a:r>
            <a:r>
              <a:rPr lang="ja-JP" altLang="en-US" dirty="0"/>
              <a:t>でしょう </a:t>
            </a:r>
            <a:r>
              <a:rPr lang="en-US" altLang="ja-JP" dirty="0"/>
              <a:t>goes directly after these elements; we do not use </a:t>
            </a:r>
          </a:p>
          <a:p>
            <a:pPr lvl="1"/>
            <a:r>
              <a:rPr lang="en-US" altLang="ja-JP" dirty="0"/>
              <a:t>× 〜 </a:t>
            </a:r>
            <a:r>
              <a:rPr lang="ja-JP" altLang="en-US" dirty="0"/>
              <a:t>なでしょう </a:t>
            </a:r>
            <a:r>
              <a:rPr lang="en-US" altLang="ja-JP" dirty="0"/>
              <a:t>, </a:t>
            </a:r>
          </a:p>
          <a:p>
            <a:pPr lvl="1"/>
            <a:r>
              <a:rPr lang="en-US" altLang="ja-JP" dirty="0"/>
              <a:t>× 〜 </a:t>
            </a:r>
            <a:r>
              <a:rPr lang="ja-JP" altLang="en-US" dirty="0"/>
              <a:t>のでしょう </a:t>
            </a:r>
            <a:r>
              <a:rPr lang="en-US" altLang="ja-JP" dirty="0"/>
              <a:t>, </a:t>
            </a:r>
          </a:p>
          <a:p>
            <a:pPr lvl="1"/>
            <a:r>
              <a:rPr lang="en-US" altLang="ja-JP" dirty="0"/>
              <a:t>× 〜 </a:t>
            </a:r>
            <a:r>
              <a:rPr lang="ja-JP" altLang="en-US" dirty="0"/>
              <a:t>だでしょう </a:t>
            </a:r>
            <a:r>
              <a:rPr lang="en-US" altLang="ja-JP" dirty="0"/>
              <a:t>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6 </a:t>
            </a:r>
            <a:r>
              <a:rPr lang="ja-JP" altLang="en-US" dirty="0"/>
              <a:t>～でしょう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8254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でしょう </a:t>
            </a:r>
            <a:r>
              <a:rPr lang="en-US" dirty="0"/>
              <a:t>sentences can be turned into questions ( 〜 </a:t>
            </a:r>
            <a:r>
              <a:rPr lang="ja-JP" altLang="en-US" dirty="0"/>
              <a:t>でしょうか </a:t>
            </a:r>
            <a:r>
              <a:rPr lang="en-US" altLang="ja-JP" dirty="0"/>
              <a:t>), </a:t>
            </a:r>
            <a:r>
              <a:rPr lang="en-US" dirty="0"/>
              <a:t>which can be used to </a:t>
            </a:r>
            <a:r>
              <a:rPr lang="en-US" dirty="0">
                <a:solidFill>
                  <a:srgbClr val="FF0000"/>
                </a:solidFill>
              </a:rPr>
              <a:t>invite another person's opinion or guess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ja-JP" altLang="en-US" dirty="0"/>
              <a:t>日本語と韓国語と、どっちのほうが難しい</a:t>
            </a:r>
            <a:r>
              <a:rPr lang="ja-JP" altLang="en-US" dirty="0">
                <a:solidFill>
                  <a:srgbClr val="FF0000"/>
                </a:solidFill>
              </a:rPr>
              <a:t>でしょうか</a:t>
            </a:r>
            <a:r>
              <a:rPr lang="ja-JP" altLang="en-US" dirty="0"/>
              <a:t>。</a:t>
            </a:r>
          </a:p>
          <a:p>
            <a:r>
              <a:rPr lang="en-US" dirty="0"/>
              <a:t>Which would you say is more difficult, Japanese or Korean?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6 </a:t>
            </a:r>
            <a:r>
              <a:rPr lang="ja-JP" altLang="en-US" dirty="0"/>
              <a:t>～でしょう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4544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short form of </a:t>
            </a:r>
            <a:r>
              <a:rPr lang="ja-JP" altLang="en-US" dirty="0"/>
              <a:t>でしょう </a:t>
            </a:r>
            <a:r>
              <a:rPr lang="en-US" dirty="0"/>
              <a:t>is </a:t>
            </a:r>
            <a:r>
              <a:rPr lang="ja-JP" altLang="en-US" dirty="0">
                <a:solidFill>
                  <a:srgbClr val="FF0000"/>
                </a:solidFill>
              </a:rPr>
              <a:t>だろう</a:t>
            </a:r>
            <a:r>
              <a:rPr lang="ja-JP" altLang="en-US" dirty="0"/>
              <a:t> </a:t>
            </a:r>
            <a:r>
              <a:rPr lang="en-US" altLang="ja-JP" dirty="0"/>
              <a:t>. </a:t>
            </a:r>
            <a:r>
              <a:rPr lang="en-US" dirty="0"/>
              <a:t>You can use it to cautiously phrase a prediction or an analysis.</a:t>
            </a:r>
          </a:p>
          <a:p>
            <a:endParaRPr lang="en-US" dirty="0"/>
          </a:p>
          <a:p>
            <a:r>
              <a:rPr lang="ja-JP" altLang="en-US" dirty="0"/>
              <a:t>たけしさんは興味がある</a:t>
            </a:r>
            <a:r>
              <a:rPr lang="ja-JP" altLang="en-US" dirty="0">
                <a:solidFill>
                  <a:srgbClr val="FF0000"/>
                </a:solidFill>
              </a:rPr>
              <a:t>だろう</a:t>
            </a:r>
            <a:r>
              <a:rPr lang="ja-JP" altLang="en-US" dirty="0"/>
              <a:t>と思います。</a:t>
            </a:r>
          </a:p>
          <a:p>
            <a:r>
              <a:rPr lang="en-US" dirty="0"/>
              <a:t>I think Takeshi would be interested in it.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6 </a:t>
            </a:r>
            <a:r>
              <a:rPr lang="ja-JP" altLang="en-US" dirty="0"/>
              <a:t>～でしょう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4544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casual exchanges, you can use </a:t>
            </a:r>
            <a:r>
              <a:rPr lang="ja-JP" altLang="en-US" dirty="0"/>
              <a:t>でしょう </a:t>
            </a:r>
            <a:r>
              <a:rPr lang="en-US" altLang="ja-JP" dirty="0"/>
              <a:t>(</a:t>
            </a:r>
            <a:r>
              <a:rPr lang="en-US" dirty="0"/>
              <a:t>with the question intonation, and most often pronounced as somewhat shorter </a:t>
            </a:r>
            <a:r>
              <a:rPr lang="ja-JP" altLang="en-US" dirty="0">
                <a:solidFill>
                  <a:srgbClr val="FF0000"/>
                </a:solidFill>
              </a:rPr>
              <a:t>でしょ </a:t>
            </a:r>
            <a:r>
              <a:rPr lang="en-US" altLang="ja-JP" dirty="0"/>
              <a:t>) </a:t>
            </a:r>
            <a:r>
              <a:rPr lang="en-US" dirty="0"/>
              <a:t>when you want to check if your partner agrees that you have the correct understanding about what you have just said.</a:t>
            </a:r>
          </a:p>
          <a:p>
            <a:endParaRPr lang="en-US" dirty="0"/>
          </a:p>
          <a:p>
            <a:r>
              <a:rPr lang="ja-JP" altLang="en-US" dirty="0"/>
              <a:t>ジョン、中国語がわかるでしょ ？ これ、読んで。</a:t>
            </a:r>
          </a:p>
          <a:p>
            <a:r>
              <a:rPr lang="en-US" dirty="0"/>
              <a:t>John, you understand Chinese, right? Can you read this for me?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6 </a:t>
            </a:r>
            <a:r>
              <a:rPr lang="ja-JP" altLang="en-US" dirty="0"/>
              <a:t>～でしょう</a:t>
            </a:r>
            <a:endParaRPr lang="en-US" dirty="0"/>
          </a:p>
        </p:txBody>
      </p:sp>
      <p:pic>
        <p:nvPicPr>
          <p:cNvPr id="5" name="Picture 4" descr="Chinese">
            <a:extLst>
              <a:ext uri="{FF2B5EF4-FFF2-40B4-BE49-F238E27FC236}">
                <a16:creationId xmlns:a16="http://schemas.microsoft.com/office/drawing/2014/main" id="{85420521-FDF0-447D-A077-D332B8DCF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676847"/>
            <a:ext cx="1819275" cy="182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544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お大事に。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care; Get well soon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98F686-B765-4975-A14B-2546FCEEB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2425398"/>
            <a:ext cx="6019800" cy="417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1283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できるだけ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 much as possible</a:t>
            </a:r>
          </a:p>
        </p:txBody>
      </p:sp>
    </p:spTree>
    <p:extLst>
      <p:ext uri="{BB962C8B-B14F-4D97-AF65-F5344CB8AC3E}">
        <p14:creationId xmlns:p14="http://schemas.microsoft.com/office/powerpoint/2010/main" val="24723625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A8926A-1F6E-4EC7-AEA6-B49DBC327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彼女　彼 </a:t>
            </a:r>
            <a:endParaRPr kumimoji="1" lang="ja-JP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38AFA3-A5A8-49D9-BB58-23E2BE347D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DE26C60-E882-46CB-82B4-3F1FC74D3C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26012" y="3429000"/>
            <a:ext cx="1723227" cy="2697163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E11725-264E-4BDF-A333-17977E003D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31A3440-8E65-4608-979A-6C42F6036C8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ja-JP" altLang="en-US" dirty="0"/>
              <a:t>彼女</a:t>
            </a:r>
            <a:r>
              <a:rPr lang="en-US" altLang="ja-JP" dirty="0"/>
              <a:t> girlfriend</a:t>
            </a:r>
          </a:p>
          <a:p>
            <a:r>
              <a:rPr lang="ja-JP" altLang="en-US" dirty="0"/>
              <a:t>彼 </a:t>
            </a:r>
            <a:r>
              <a:rPr lang="en-US" altLang="ja-JP" dirty="0"/>
              <a:t>boyfriend</a:t>
            </a:r>
          </a:p>
          <a:p>
            <a:r>
              <a:rPr lang="ja-JP" altLang="en-US" dirty="0"/>
              <a:t>彼氏　</a:t>
            </a:r>
            <a:r>
              <a:rPr lang="en-US" altLang="ja-JP" dirty="0"/>
              <a:t>boyfriend</a:t>
            </a: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118867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9062F-952D-4FE9-BB97-94BDB200D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L2 </a:t>
            </a:r>
            <a:r>
              <a:rPr lang="ja-JP" altLang="en-US" dirty="0"/>
              <a:t>トイレ </a:t>
            </a:r>
            <a:r>
              <a:rPr lang="en-US" altLang="ja-JP" dirty="0"/>
              <a:t>L12 </a:t>
            </a:r>
            <a:r>
              <a:rPr lang="ja-JP" altLang="en-US" dirty="0"/>
              <a:t>お手洗い 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BE4C9-7573-4990-B5D9-7992BDE429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50F1C-93E8-4890-8060-48CBA98EE5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5F578A-EDFE-467F-B2C2-7C9D44A6BE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1CFD56-620D-4E96-BC46-52B71E5455D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97E40A-79B1-4C92-A584-B86AC3828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419" y="1702180"/>
            <a:ext cx="5837161" cy="431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1450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1620E-2F3B-40BF-8B26-FD5799261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1514B-F801-4762-9679-3C5A75DFB3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のど </a:t>
            </a:r>
            <a:endParaRPr kumimoji="1" lang="ja-JP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FCF6D99-12F7-4D77-BEBD-011778E43D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34519" y="3429000"/>
            <a:ext cx="2706213" cy="2697163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5AFAB1-35D5-498F-A4E6-AB151EAA7F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ja-JP" altLang="en-US" dirty="0"/>
              <a:t>歯（は） </a:t>
            </a:r>
            <a:endParaRPr kumimoji="1" lang="ja-JP" alt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5A81775-2BA5-4E6C-8DB3-4ECED6E8B14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745207" y="3429000"/>
            <a:ext cx="3622336" cy="269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7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828800"/>
            <a:ext cx="7408333" cy="4297363"/>
          </a:xfrm>
        </p:spPr>
        <p:txBody>
          <a:bodyPr>
            <a:normAutofit fontScale="85000" lnSpcReduction="10000"/>
          </a:bodyPr>
          <a:lstStyle/>
          <a:p>
            <a:r>
              <a:rPr lang="ja-JP" altLang="en-US" dirty="0"/>
              <a:t>バスが来ませんでした </a:t>
            </a:r>
            <a:r>
              <a:rPr lang="en-US" altLang="ja-JP" dirty="0"/>
              <a:t>. </a:t>
            </a:r>
          </a:p>
          <a:p>
            <a:r>
              <a:rPr lang="en-US" dirty="0"/>
              <a:t>A report is an isolated description of </a:t>
            </a:r>
            <a:r>
              <a:rPr lang="en-US" dirty="0">
                <a:solidFill>
                  <a:srgbClr val="FF0000"/>
                </a:solidFill>
              </a:rPr>
              <a:t>a fact</a:t>
            </a:r>
            <a:r>
              <a:rPr lang="en-US" dirty="0"/>
              <a:t>. </a:t>
            </a:r>
          </a:p>
          <a:p>
            <a:r>
              <a:rPr lang="en-US" dirty="0"/>
              <a:t>When you are late for an appointment, you can already </a:t>
            </a:r>
            <a:r>
              <a:rPr lang="en-US" dirty="0">
                <a:solidFill>
                  <a:srgbClr val="FF0000"/>
                </a:solidFill>
              </a:rPr>
              <a:t>report</a:t>
            </a:r>
            <a:r>
              <a:rPr lang="en-US" dirty="0"/>
              <a:t> in Japanese what has happened</a:t>
            </a:r>
          </a:p>
          <a:p>
            <a:r>
              <a:rPr lang="en-US" dirty="0"/>
              <a:t>This sentence, however, does not have the right apologetic tone, because it is not offered as an explanation for anything. </a:t>
            </a:r>
          </a:p>
          <a:p>
            <a:endParaRPr lang="en-US" dirty="0"/>
          </a:p>
          <a:p>
            <a:r>
              <a:rPr lang="ja-JP" altLang="en-US" dirty="0"/>
              <a:t>バスが来なかった</a:t>
            </a:r>
            <a:r>
              <a:rPr lang="ja-JP" altLang="en-US" dirty="0">
                <a:solidFill>
                  <a:srgbClr val="FF0000"/>
                </a:solidFill>
              </a:rPr>
              <a:t>んです</a:t>
            </a:r>
            <a:r>
              <a:rPr lang="ja-JP" altLang="en-US" dirty="0"/>
              <a:t>。 </a:t>
            </a:r>
            <a:r>
              <a:rPr lang="en-US" altLang="ja-JP" dirty="0"/>
              <a:t>(</a:t>
            </a:r>
            <a:r>
              <a:rPr lang="en-US" dirty="0"/>
              <a:t>As it happens,) the bus didn't come.</a:t>
            </a:r>
          </a:p>
          <a:p>
            <a:r>
              <a:rPr lang="en-US" dirty="0"/>
              <a:t>If you want to mention the busses failing to run on time as an </a:t>
            </a:r>
            <a:r>
              <a:rPr lang="en-US" dirty="0">
                <a:solidFill>
                  <a:srgbClr val="FF0000"/>
                </a:solidFill>
              </a:rPr>
              <a:t>excuse</a:t>
            </a:r>
            <a:r>
              <a:rPr lang="en-US" dirty="0"/>
              <a:t> for being late, you will need to use the </a:t>
            </a:r>
            <a:r>
              <a:rPr lang="en-US" dirty="0">
                <a:solidFill>
                  <a:srgbClr val="FF0000"/>
                </a:solidFill>
              </a:rPr>
              <a:t>explanation</a:t>
            </a:r>
            <a:r>
              <a:rPr lang="en-US" dirty="0"/>
              <a:t> mode of speech, </a:t>
            </a:r>
          </a:p>
          <a:p>
            <a:r>
              <a:rPr lang="en-US" dirty="0"/>
              <a:t>have the right </a:t>
            </a:r>
            <a:r>
              <a:rPr lang="en-US" dirty="0">
                <a:solidFill>
                  <a:srgbClr val="FF0000"/>
                </a:solidFill>
              </a:rPr>
              <a:t>apologetic tone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  <p:pic>
        <p:nvPicPr>
          <p:cNvPr id="5" name="Picture 4" descr="bus">
            <a:extLst>
              <a:ext uri="{FF2B5EF4-FFF2-40B4-BE49-F238E27FC236}">
                <a16:creationId xmlns:a16="http://schemas.microsoft.com/office/drawing/2014/main" id="{16E983E8-B224-46C6-BA31-A5FF7F3FF65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731837"/>
            <a:ext cx="2846112" cy="150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2764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24DAC5-7F02-4B38-B504-0E0CAE88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01F7CC-6A5A-4898-B1DD-3B5D599025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歯（は）</a:t>
            </a:r>
            <a:r>
              <a:rPr lang="en-US" altLang="ja-JP" dirty="0"/>
              <a:t>tooth</a:t>
            </a:r>
            <a:endParaRPr lang="ja-JP" altLang="en-US" dirty="0"/>
          </a:p>
        </p:txBody>
      </p:sp>
      <p:pic>
        <p:nvPicPr>
          <p:cNvPr id="10" name="Content Placeholder 9" descr="A picture containing room, table&#10;&#10;Description automatically generated">
            <a:extLst>
              <a:ext uri="{FF2B5EF4-FFF2-40B4-BE49-F238E27FC236}">
                <a16:creationId xmlns:a16="http://schemas.microsoft.com/office/drawing/2014/main" id="{5CB686B0-9FF3-43E8-82FA-B47E820A59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044" y="3429000"/>
            <a:ext cx="2697163" cy="2697163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5411697-ADC1-4FE2-9003-4658383992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ja-JP" altLang="en-US" dirty="0"/>
              <a:t>歯科（</a:t>
            </a:r>
            <a:r>
              <a:rPr lang="ja-JP" altLang="en-US" dirty="0">
                <a:solidFill>
                  <a:srgbClr val="FF0000"/>
                </a:solidFill>
              </a:rPr>
              <a:t>し</a:t>
            </a:r>
            <a:r>
              <a:rPr lang="ja-JP" altLang="en-US" dirty="0"/>
              <a:t>か）</a:t>
            </a:r>
            <a:r>
              <a:rPr lang="en-US" altLang="ja-JP" dirty="0"/>
              <a:t> dentistry</a:t>
            </a:r>
            <a:endParaRPr lang="ja-JP" altLang="en-US" dirty="0"/>
          </a:p>
        </p:txBody>
      </p:sp>
      <p:pic>
        <p:nvPicPr>
          <p:cNvPr id="12" name="Content Placeholder 11" descr="歯のクリーニングのイラスト「歯科衛生士さんと子供」">
            <a:extLst>
              <a:ext uri="{FF2B5EF4-FFF2-40B4-BE49-F238E27FC236}">
                <a16:creationId xmlns:a16="http://schemas.microsoft.com/office/drawing/2014/main" id="{BE367444-9AF0-4CAA-99D5-779D8718E29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3429000"/>
            <a:ext cx="2528590" cy="2697163"/>
          </a:xfrm>
        </p:spPr>
      </p:pic>
    </p:spTree>
    <p:extLst>
      <p:ext uri="{BB962C8B-B14F-4D97-AF65-F5344CB8AC3E}">
        <p14:creationId xmlns:p14="http://schemas.microsoft.com/office/powerpoint/2010/main" val="42254733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43B91-47F1-41F8-ADF4-D07813450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DFF898-6317-489B-BD87-FC08B2ADE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くもり </a:t>
            </a:r>
            <a:endParaRPr kumimoji="1" lang="ja-JP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778FFF-EEB0-42D5-8389-8D07A6AFFB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08544" y="3429000"/>
            <a:ext cx="3558162" cy="2697163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C17E80-91B7-4627-B708-E77C09C82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ja-JP" altLang="en-US" dirty="0"/>
              <a:t>晴（は）れ </a:t>
            </a:r>
            <a:endParaRPr kumimoji="1" lang="ja-JP" alt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BECFA0F-1350-4109-B0DE-C8AB7B8946C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815098" y="3429000"/>
            <a:ext cx="3482553" cy="269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608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5C6C9-B2E9-4940-8C6B-123BCD415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3D04D-19E1-4702-ADE3-2A7396F152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風邪　風邪をひく </a:t>
            </a:r>
            <a:endParaRPr kumimoji="1" lang="ja-JP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95CFBB-1F19-4F21-99B8-8AF77A00AA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87758" y="3429000"/>
            <a:ext cx="1599735" cy="2697163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F97004-FC9E-4139-8C4B-FD531141DE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ja-JP" altLang="en-US" dirty="0"/>
              <a:t>せき　せきが出る </a:t>
            </a:r>
            <a:endParaRPr kumimoji="1" lang="ja-JP" alt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D804F83-255F-4DBE-9C7E-2CA6437F877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97431" y="3429000"/>
            <a:ext cx="2717888" cy="269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974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BB875-7591-482D-8FC0-7A79A8F41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B7CB13-08DF-46FC-8C34-A2A0EA1B1F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熱がある</a:t>
            </a:r>
            <a:endParaRPr kumimoji="1" lang="ja-JP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9CFB9E6-6987-4738-9C6B-4B74106200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7863" y="3459002"/>
            <a:ext cx="3819525" cy="2637158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804BB2-C5EB-440A-9840-3BCE81D9FB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ja-JP" altLang="en-US" dirty="0"/>
              <a:t>のどがかわく</a:t>
            </a:r>
            <a:endParaRPr kumimoji="1" lang="ja-JP" alt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F6889BF-F256-42F3-AA9B-CE02CD6A8C3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4793420" y="3429000"/>
            <a:ext cx="3525909" cy="269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350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0AD82-BC20-435D-A8FD-5BC7A3346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二日酔（ふつかよ）い 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839937-3022-431A-8625-60E57C37DE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3BFE7A-846D-40B4-A6B5-2B24F77073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6B9BA8-DA0A-4C50-B957-2B34999A9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C517CF-F0A7-4D8A-8EBB-A957DACFD81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4B7CEC-69CD-48BE-AD4E-4C1363628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674188"/>
            <a:ext cx="6840201" cy="437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216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3760A-EB8A-494D-A213-E7CC5170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元気がない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27542-472A-41A8-94FE-3AF65E3D70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049B1-0EB5-4D2A-9609-C8EAF1DD3AE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1CDC42-640A-454A-9CD0-0E53C28ADD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EDD2A-68B9-43CB-87AB-EFD63E508E0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ECBA6C-CD27-4080-8206-2E2C9644A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133600"/>
            <a:ext cx="2482897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9473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C3AE3-A1DC-4E28-B8A5-6B919C75A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 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FB71E-A0B1-4A66-9F03-7A12B5CBBA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ホームシック</a:t>
            </a:r>
            <a:endParaRPr kumimoji="1" lang="ja-JP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171C91-B03C-456D-82DA-B62D20A6ED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19469" y="3429000"/>
            <a:ext cx="3136313" cy="2697163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8ED9D6-AEC0-42AD-815A-EC0D1D405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ja-JP" altLang="en-US" dirty="0"/>
              <a:t>ノスタルジア </a:t>
            </a:r>
            <a:r>
              <a:rPr lang="en-US" altLang="ja-JP" b="1" dirty="0"/>
              <a:t>Nostalgia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9F1C429-E7F1-4537-8A5D-D8514580813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944531" y="3657600"/>
            <a:ext cx="3523193" cy="244807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1A8A2B3-5433-4C17-898D-38EB73FBC766}"/>
              </a:ext>
            </a:extLst>
          </p:cNvPr>
          <p:cNvSpPr txBox="1"/>
          <p:nvPr/>
        </p:nvSpPr>
        <p:spPr>
          <a:xfrm>
            <a:off x="5105399" y="6123760"/>
            <a:ext cx="33623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900">
                <a:hlinkClick r:id="rId4" tooltip="http://nunesjanilton.blogspot.com/2013/12/nostalgia.html"/>
              </a:rPr>
              <a:t>This Photo</a:t>
            </a:r>
            <a:r>
              <a:rPr lang="ja-JP" altLang="en-US" sz="900"/>
              <a:t> by Unknown Author is licensed under </a:t>
            </a:r>
            <a:r>
              <a:rPr lang="ja-JP" altLang="en-US" sz="900">
                <a:hlinkClick r:id="rId5" tooltip="https://creativecommons.org/licenses/by-sa/3.0/"/>
              </a:rPr>
              <a:t>CC BY-SA</a:t>
            </a:r>
            <a:endParaRPr lang="ja-JP" altLang="en-US" sz="900"/>
          </a:p>
        </p:txBody>
      </p:sp>
    </p:spTree>
    <p:extLst>
      <p:ext uri="{BB962C8B-B14F-4D97-AF65-F5344CB8AC3E}">
        <p14:creationId xmlns:p14="http://schemas.microsoft.com/office/powerpoint/2010/main" val="41359842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F360C-AEBA-4D24-BDE2-80A4858E0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甘い　苦い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586D1-899E-479B-B970-4B973B1D43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甘</a:t>
            </a:r>
            <a:r>
              <a:rPr kumimoji="1" lang="en-US" altLang="ja-JP" dirty="0"/>
              <a:t>(</a:t>
            </a:r>
            <a:r>
              <a:rPr kumimoji="1" lang="ja-JP" altLang="en-US" dirty="0"/>
              <a:t>あま</a:t>
            </a:r>
            <a:r>
              <a:rPr kumimoji="1" lang="en-US" altLang="ja-JP" dirty="0"/>
              <a:t>)</a:t>
            </a:r>
            <a:r>
              <a:rPr kumimoji="1" lang="ja-JP" altLang="en-US" dirty="0"/>
              <a:t>い　</a:t>
            </a:r>
            <a:r>
              <a:rPr kumimoji="1" lang="en-US" altLang="ja-JP" dirty="0"/>
              <a:t>sweet</a:t>
            </a:r>
            <a:endParaRPr kumimoji="1" lang="ja-JP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86D166C-2D65-4367-A58E-A42E4DD1B1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97265" y="3429000"/>
            <a:ext cx="3180721" cy="2697163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2E084A-D088-4A35-81F1-46ECCC7C18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kumimoji="1" lang="ja-JP" altLang="en-US" dirty="0"/>
              <a:t>苦</a:t>
            </a:r>
            <a:r>
              <a:rPr kumimoji="1" lang="en-US" altLang="ja-JP" dirty="0"/>
              <a:t>(</a:t>
            </a:r>
            <a:r>
              <a:rPr kumimoji="1" lang="ja-JP" altLang="en-US" dirty="0"/>
              <a:t>にが</a:t>
            </a:r>
            <a:r>
              <a:rPr kumimoji="1" lang="en-US" altLang="ja-JP" dirty="0"/>
              <a:t>)</a:t>
            </a:r>
            <a:r>
              <a:rPr kumimoji="1" lang="ja-JP" altLang="en-US" dirty="0"/>
              <a:t>い　</a:t>
            </a:r>
            <a:r>
              <a:rPr kumimoji="1" lang="en-US" altLang="ja-JP" dirty="0"/>
              <a:t>bitter</a:t>
            </a:r>
            <a:endParaRPr kumimoji="1" lang="ja-JP" alt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667D3F-DBE3-46D6-9A4F-7AC42D3B923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kumimoji="1" lang="ja-JP" altLang="en-US" dirty="0"/>
              <a:t>苦瓜　</a:t>
            </a:r>
            <a:r>
              <a:rPr kumimoji="1" lang="en-US" altLang="ja-JP" dirty="0"/>
              <a:t>bitter melon</a:t>
            </a:r>
          </a:p>
          <a:p>
            <a:endParaRPr kumimoji="1" lang="ja-JP" alt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20FDCD-F55F-42E0-BA31-07DCECEEEE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486400" y="3943349"/>
            <a:ext cx="2895600" cy="16287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7D57841-311B-4DED-A52E-40E116D48B3D}"/>
              </a:ext>
            </a:extLst>
          </p:cNvPr>
          <p:cNvSpPr txBox="1"/>
          <p:nvPr/>
        </p:nvSpPr>
        <p:spPr>
          <a:xfrm>
            <a:off x="5486400" y="5724473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900">
                <a:hlinkClick r:id="rId4" tooltip="http://seishin-en.org/2011/07/post-104.php"/>
              </a:rPr>
              <a:t>This Photo</a:t>
            </a:r>
            <a:r>
              <a:rPr lang="ja-JP" altLang="en-US" sz="900"/>
              <a:t> by Unknown Author is licensed under </a:t>
            </a:r>
            <a:r>
              <a:rPr lang="ja-JP" altLang="en-US" sz="900">
                <a:hlinkClick r:id="rId5" tooltip="https://creativecommons.org/licenses/by-nc-nd/3.0/"/>
              </a:rPr>
              <a:t>CC BY-NC-ND</a:t>
            </a:r>
            <a:endParaRPr lang="ja-JP" altLang="en-US" sz="900"/>
          </a:p>
        </p:txBody>
      </p:sp>
    </p:spTree>
    <p:extLst>
      <p:ext uri="{BB962C8B-B14F-4D97-AF65-F5344CB8AC3E}">
        <p14:creationId xmlns:p14="http://schemas.microsoft.com/office/powerpoint/2010/main" val="37791193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45B53-F148-4244-9DCE-4CD1A3CEC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dirty="0"/>
              <a:t>L4 </a:t>
            </a:r>
            <a:r>
              <a:rPr lang="ja-JP" altLang="en-US" dirty="0"/>
              <a:t>たくさん／</a:t>
            </a:r>
            <a:r>
              <a:rPr lang="en-US" altLang="ja-JP" dirty="0"/>
              <a:t>L21 </a:t>
            </a:r>
            <a:r>
              <a:rPr lang="ja-JP" altLang="en-US" dirty="0"/>
              <a:t>少し すこし</a:t>
            </a:r>
            <a:br>
              <a:rPr lang="ja-JP" altLang="en-US" dirty="0"/>
            </a:br>
            <a:r>
              <a:rPr lang="en-US" altLang="ja-JP" dirty="0"/>
              <a:t>L12 </a:t>
            </a:r>
            <a:r>
              <a:rPr lang="ja-JP" altLang="en-US" dirty="0"/>
              <a:t>多い／</a:t>
            </a:r>
            <a:r>
              <a:rPr lang="en-US" altLang="ja-JP" dirty="0"/>
              <a:t>L17 </a:t>
            </a:r>
            <a:r>
              <a:rPr lang="ja-JP" altLang="en-US" dirty="0"/>
              <a:t>少ない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23D0AD-9EE6-414D-9967-CAD48C7B5C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376F5-7BEB-4BB6-93D9-B86A8F976F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1622C7-9089-48A2-8ACA-7D55F9363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B98917-3799-4B3B-BFC0-04FC406581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E22035-C189-4ABF-8262-46C7FFAAF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680" y="1713066"/>
            <a:ext cx="7315200" cy="385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1911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00580-55CC-4099-844F-9D0137D47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L12 </a:t>
            </a:r>
            <a:r>
              <a:rPr lang="ja-JP" altLang="en-US" dirty="0"/>
              <a:t>狭（せま）い／</a:t>
            </a:r>
            <a:r>
              <a:rPr lang="en-US" altLang="ja-JP" dirty="0"/>
              <a:t>L15 </a:t>
            </a:r>
            <a:r>
              <a:rPr lang="ja-JP" altLang="en-US" dirty="0"/>
              <a:t>広（ひろ）い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7D492-F463-4498-89DE-119B98DD90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B2A0A2-B6CB-4F9A-9F39-CC1537A93A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C27105-6791-463F-A993-ABE5E18F4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2A3DFA-E9F1-4EC5-B05D-FE1689D4177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D0A8CE-687F-4A1D-B8C3-5E16AB054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125" y="1702180"/>
            <a:ext cx="7543800" cy="3738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59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752600"/>
            <a:ext cx="7408333" cy="4373563"/>
          </a:xfrm>
        </p:spPr>
        <p:txBody>
          <a:bodyPr>
            <a:normAutofit/>
          </a:bodyPr>
          <a:lstStyle/>
          <a:p>
            <a:r>
              <a:rPr lang="en-US" dirty="0"/>
              <a:t>An explanation has two components, </a:t>
            </a:r>
          </a:p>
          <a:p>
            <a:pPr lvl="1"/>
            <a:r>
              <a:rPr lang="en-US" dirty="0"/>
              <a:t>one that is explicitly </a:t>
            </a:r>
            <a:r>
              <a:rPr lang="en-US" dirty="0">
                <a:solidFill>
                  <a:srgbClr val="FF0000"/>
                </a:solidFill>
              </a:rPr>
              <a:t>described</a:t>
            </a:r>
            <a:r>
              <a:rPr lang="en-US" dirty="0"/>
              <a:t> in the sentence (the bus not coming), </a:t>
            </a:r>
          </a:p>
          <a:p>
            <a:pPr lvl="1"/>
            <a:r>
              <a:rPr lang="en-US" dirty="0"/>
              <a:t>and another, which is </a:t>
            </a:r>
            <a:r>
              <a:rPr lang="en-US" dirty="0">
                <a:solidFill>
                  <a:srgbClr val="FF0000"/>
                </a:solidFill>
              </a:rPr>
              <a:t>implied, or explained</a:t>
            </a:r>
            <a:r>
              <a:rPr lang="en-US" dirty="0"/>
              <a:t>, by it (you being late for the appointment). </a:t>
            </a:r>
          </a:p>
          <a:p>
            <a:pPr lvl="1"/>
            <a:r>
              <a:rPr lang="en-US" dirty="0"/>
              <a:t>The sentence-final expression </a:t>
            </a:r>
            <a:r>
              <a:rPr lang="ja-JP" altLang="en-US" dirty="0"/>
              <a:t>んです </a:t>
            </a:r>
            <a:r>
              <a:rPr lang="en-US" dirty="0"/>
              <a:t>serves as the link between what the sentence says and what it accounts for.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5412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3195E-B229-4C7C-ABEF-F97E280D8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都合（つごう）が悪い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A8113-18C9-44C7-9565-D2F3375D17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E6883D-5AEE-4A3E-87E5-AB7A589EEF9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F2D91D-1A58-44C8-846F-86F191CF21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AC2ECC-5D67-419E-BA7A-C8B53B0C66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40D237-0D82-434C-94D6-3EC59FD11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025" y="1828800"/>
            <a:ext cx="5334000" cy="420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4811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CA1B-9DE2-4EC5-BA2D-200446256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L3 </a:t>
            </a:r>
            <a:r>
              <a:rPr lang="ja-JP" altLang="en-US" dirty="0"/>
              <a:t>いい／</a:t>
            </a:r>
            <a:r>
              <a:rPr lang="en-US" altLang="ja-JP" dirty="0"/>
              <a:t>L12 </a:t>
            </a:r>
            <a:r>
              <a:rPr lang="ja-JP" altLang="en-US" dirty="0"/>
              <a:t>悪い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33C2B-07F7-4B64-AC26-F1B244CA9D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629B3B-4BF2-4262-B44A-1244ACB8A2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3E5643-64B7-4352-8F4A-AA3CE5C2F6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210F5D-42D1-4CAB-9504-A8757685DBC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51D582-84E6-4665-8468-ECDBABE64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588" y="1447800"/>
            <a:ext cx="5410200" cy="45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0340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3B7AE-6D21-4654-BD31-F36A5E179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ja-JP" altLang="en-US" sz="2800" dirty="0"/>
              <a:t>すてき（な）</a:t>
            </a:r>
            <a:br>
              <a:rPr lang="en-US" altLang="ja-JP" sz="2800" dirty="0"/>
            </a:br>
            <a:r>
              <a:rPr lang="en-US" altLang="ja-JP" sz="2000" dirty="0"/>
              <a:t>nice</a:t>
            </a:r>
            <a:r>
              <a:rPr lang="ja-JP" altLang="en-US" sz="2000" dirty="0"/>
              <a:t> 、</a:t>
            </a:r>
            <a:r>
              <a:rPr lang="en-US" altLang="ja-JP" sz="2000" dirty="0"/>
              <a:t>splendid</a:t>
            </a:r>
            <a:r>
              <a:rPr lang="ja-JP" altLang="en-US" sz="2000" dirty="0" err="1"/>
              <a:t>、</a:t>
            </a:r>
            <a:r>
              <a:rPr lang="en-US" altLang="ja-JP" sz="2000" dirty="0"/>
              <a:t>glorious</a:t>
            </a:r>
            <a:r>
              <a:rPr lang="ja-JP" altLang="en-US" sz="2000" dirty="0" err="1"/>
              <a:t>、</a:t>
            </a:r>
            <a:r>
              <a:rPr lang="en-US" altLang="ja-JP" sz="2000" dirty="0"/>
              <a:t>resplendent</a:t>
            </a:r>
            <a:r>
              <a:rPr lang="ja-JP" altLang="en-US" sz="2000" dirty="0" err="1"/>
              <a:t>、</a:t>
            </a:r>
            <a:r>
              <a:rPr lang="en-US" altLang="ja-JP" sz="2000" dirty="0"/>
              <a:t>splendiferous</a:t>
            </a:r>
            <a:r>
              <a:rPr lang="ja-JP" altLang="en-US" sz="2000" dirty="0" err="1"/>
              <a:t>、</a:t>
            </a:r>
            <a:r>
              <a:rPr lang="en-US" altLang="ja-JP" sz="2000" dirty="0"/>
              <a:t>lovely</a:t>
            </a:r>
            <a:r>
              <a:rPr lang="ja-JP" altLang="en-US" sz="2000" dirty="0" err="1"/>
              <a:t>、</a:t>
            </a:r>
            <a:r>
              <a:rPr lang="en-US" altLang="ja-JP" sz="2000" dirty="0"/>
              <a:t>not bad</a:t>
            </a:r>
            <a:r>
              <a:rPr lang="ja-JP" altLang="en-US" sz="2000" dirty="0" err="1"/>
              <a:t>、</a:t>
            </a:r>
            <a:r>
              <a:rPr lang="en-US" altLang="ja-JP" sz="2000" dirty="0"/>
              <a:t>groovy</a:t>
            </a:r>
            <a:r>
              <a:rPr lang="ja-JP" altLang="en-US" sz="2000" dirty="0" err="1"/>
              <a:t>、</a:t>
            </a:r>
            <a:r>
              <a:rPr lang="en-US" altLang="ja-JP" sz="2000" dirty="0"/>
              <a:t>swell</a:t>
            </a:r>
            <a:r>
              <a:rPr lang="ja-JP" altLang="en-US" sz="2000" dirty="0" err="1"/>
              <a:t>、</a:t>
            </a:r>
            <a:r>
              <a:rPr lang="en-US" altLang="ja-JP" sz="2000" dirty="0"/>
              <a:t>nifty</a:t>
            </a:r>
            <a:r>
              <a:rPr lang="ja-JP" altLang="en-US" sz="2000" dirty="0" err="1"/>
              <a:t>、</a:t>
            </a:r>
            <a:r>
              <a:rPr lang="en-US" altLang="ja-JP" sz="2000" dirty="0"/>
              <a:t>slap-up</a:t>
            </a:r>
            <a:endParaRPr kumimoji="1" lang="ja-JP" alt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F787C-13BC-4D13-822F-4986E8A12E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F953B-F0BD-46F7-AD43-40F1148325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9EF0AC-0CF1-4290-B07B-24642270CF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0EC8FE-1AEE-489C-92D0-B53CA2EDD74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CF0BE3-DACC-40FF-AEB9-C73A26D23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2376898"/>
            <a:ext cx="5715000" cy="414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7652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75540-1F83-410F-94C3-DE11450C7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興味（きょうみ）がある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A233B-95B7-45CB-A713-098889BA81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328018-34D5-45ED-BF54-E4459A4329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EAA8EC-14FA-4DE6-B43E-6FA7BBB14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93BC8B-00E9-4689-9695-01E20F119DB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FE7322-96EB-4F09-A74B-DCA4DA069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96" y="2209800"/>
            <a:ext cx="6248401" cy="3962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798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2497B-E761-4F16-B7E5-6595ED428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別れる</a:t>
            </a:r>
            <a:endParaRPr kumimoji="1" lang="ja-JP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93073-CAA3-4E14-94E6-EDCB932B42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B13689-072F-488D-8FAF-886324E444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230C5-6AA7-4D91-B765-C6C65FC74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13CD39-1DB0-49EC-B2C7-1262F3DCFC0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E134A9-8DD2-4255-81D5-DACAA1117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049" y="1591056"/>
            <a:ext cx="6324601" cy="426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304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D8466-18E1-45FE-9828-A93E81AA4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Action noun + </a:t>
            </a:r>
            <a:r>
              <a:rPr kumimoji="1" lang="ja-JP" altLang="en-US" dirty="0"/>
              <a:t>する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91DFC-604A-4E0B-BFE7-15ECAEB69F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緊張（きんちょう）する</a:t>
            </a:r>
            <a:endParaRPr kumimoji="1" lang="ja-JP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F92CEFB-45B7-4685-9D58-4882F50875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7863" y="3586766"/>
            <a:ext cx="3819525" cy="238163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2E595B-FF3B-415D-BF5F-2F1604041D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ja-JP" altLang="en-US" dirty="0"/>
              <a:t>心配（しんぱい）する</a:t>
            </a:r>
            <a:endParaRPr kumimoji="1" lang="ja-JP" alt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569F475-E531-42B8-A68B-8FBE50685D6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758226" y="3429000"/>
            <a:ext cx="3596297" cy="269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8336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277F934-DC78-4BD5-94FF-C9B07A5DC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For two to three days.</a:t>
            </a:r>
            <a:r>
              <a:rPr kumimoji="1" lang="ja-JP" altLang="en-US" dirty="0"/>
              <a:t>　</a:t>
            </a:r>
            <a:endParaRPr kumimoji="1" lang="en-US" altLang="ja-JP" dirty="0"/>
          </a:p>
          <a:p>
            <a:r>
              <a:rPr kumimoji="1" lang="ja-JP" altLang="en-US" dirty="0"/>
              <a:t>二三日（にさんにち）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For twenty three days. </a:t>
            </a:r>
          </a:p>
          <a:p>
            <a:r>
              <a:rPr kumimoji="1" lang="ja-JP" altLang="en-US" dirty="0"/>
              <a:t>二十三日（にじゅうさんにち）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C98714-25A1-4BFC-88D6-60D5B432D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二三日</a:t>
            </a:r>
          </a:p>
        </p:txBody>
      </p:sp>
    </p:spTree>
    <p:extLst>
      <p:ext uri="{BB962C8B-B14F-4D97-AF65-F5344CB8AC3E}">
        <p14:creationId xmlns:p14="http://schemas.microsoft.com/office/powerpoint/2010/main" val="29167167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D3282E2-1D19-4B87-AB40-E66C7B754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For the first time</a:t>
            </a:r>
          </a:p>
          <a:p>
            <a:r>
              <a:rPr kumimoji="1" lang="ja-JP" altLang="en-US" dirty="0"/>
              <a:t>初めて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n-US" dirty="0"/>
              <a:t>How do you do? (It's) nice to meet you.</a:t>
            </a:r>
          </a:p>
          <a:p>
            <a:r>
              <a:rPr kumimoji="1" lang="ja-JP" altLang="en-US" dirty="0"/>
              <a:t>初めまして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7A3F7A-ECB8-47FE-B4CB-1EAAA3ACC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初（はじ）めて</a:t>
            </a:r>
          </a:p>
        </p:txBody>
      </p:sp>
    </p:spTree>
    <p:extLst>
      <p:ext uri="{BB962C8B-B14F-4D97-AF65-F5344CB8AC3E}">
        <p14:creationId xmlns:p14="http://schemas.microsoft.com/office/powerpoint/2010/main" val="20688410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5EBCA68-3549-4AF9-9587-9F61DCADA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Very soon; in a few moments/days</a:t>
            </a:r>
            <a:endParaRPr kumimoji="1" lang="ja-JP" alt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65A4DD-78CB-4D77-BCE6-B844CCAF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もうすぐ</a:t>
            </a:r>
          </a:p>
        </p:txBody>
      </p:sp>
    </p:spTree>
    <p:extLst>
      <p:ext uri="{BB962C8B-B14F-4D97-AF65-F5344CB8AC3E}">
        <p14:creationId xmlns:p14="http://schemas.microsoft.com/office/powerpoint/2010/main" val="22455956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4D4211E-5081-4C2C-8570-3C91F3141452}"/>
              </a:ext>
            </a:extLst>
          </p:cNvPr>
          <p:cNvGrpSpPr/>
          <p:nvPr/>
        </p:nvGrpSpPr>
        <p:grpSpPr>
          <a:xfrm>
            <a:off x="2671762" y="1524000"/>
            <a:ext cx="6197199" cy="5155344"/>
            <a:chOff x="2671762" y="1524000"/>
            <a:chExt cx="6197199" cy="515534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C5D4B19-EC0C-483D-8376-9D2E0FF58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975050">
              <a:off x="2726654" y="3251824"/>
              <a:ext cx="3966294" cy="2888746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049AD85-62F4-4A03-BF61-A13F358D2474}"/>
                </a:ext>
              </a:extLst>
            </p:cNvPr>
            <p:cNvSpPr/>
            <p:nvPr/>
          </p:nvSpPr>
          <p:spPr>
            <a:xfrm>
              <a:off x="2743200" y="2052935"/>
              <a:ext cx="6125761" cy="923330"/>
            </a:xfrm>
            <a:prstGeom prst="rect">
              <a:avLst/>
            </a:prstGeom>
            <a:noFill/>
            <a:effectLst>
              <a:glow rad="228600">
                <a:schemeClr val="accent2">
                  <a:satMod val="175000"/>
                  <a:alpha val="40000"/>
                </a:schemeClr>
              </a:glow>
              <a:innerShdw blurRad="63500" dist="50800" dir="13500000">
                <a:prstClr val="black">
                  <a:alpha val="50000"/>
                </a:prstClr>
              </a:innerShdw>
              <a:softEdge rad="12700"/>
            </a:effectLst>
            <a:scene3d>
              <a:camera prst="perspectiveHeroicExtremeRightFacing"/>
              <a:lightRig rig="threePt" dir="t"/>
            </a:scene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ja-JP" altLang="en-US" sz="5400" b="1" cap="none" spc="0" dirty="0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dist="38100" dir="2700000" algn="tl" rotWithShape="0">
                      <a:schemeClr val="accent2"/>
                    </a:outerShdw>
                  </a:effectLst>
                </a:rPr>
                <a:t>ありがとうございます。</a:t>
              </a:r>
              <a:endPara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endParaRPr>
            </a:p>
          </p:txBody>
        </p:sp>
        <p:pic>
          <p:nvPicPr>
            <p:cNvPr id="9" name="Picture 8" descr="A picture containing light, window&#10;&#10;Description automatically generated">
              <a:extLst>
                <a:ext uri="{FF2B5EF4-FFF2-40B4-BE49-F238E27FC236}">
                  <a16:creationId xmlns:a16="http://schemas.microsoft.com/office/drawing/2014/main" id="{A8DEE138-0518-4B44-9407-CB145349D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71762" y="1524000"/>
              <a:ext cx="3800475" cy="381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55270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752600"/>
            <a:ext cx="7408333" cy="4373563"/>
          </a:xfrm>
        </p:spPr>
        <p:txBody>
          <a:bodyPr>
            <a:normAutofit/>
          </a:bodyPr>
          <a:lstStyle/>
          <a:p>
            <a:r>
              <a:rPr lang="ja-JP" altLang="en-US" dirty="0"/>
              <a:t>あしたテストがあります。 </a:t>
            </a:r>
            <a:r>
              <a:rPr lang="en-US" dirty="0"/>
              <a:t>I have an exam tomorrow. (a simple observation)</a:t>
            </a:r>
          </a:p>
          <a:p>
            <a:r>
              <a:rPr lang="ja-JP" altLang="en-US" dirty="0"/>
              <a:t>あしたテストがある</a:t>
            </a:r>
            <a:r>
              <a:rPr lang="ja-JP" altLang="en-US" dirty="0">
                <a:solidFill>
                  <a:srgbClr val="FF0000"/>
                </a:solidFill>
              </a:rPr>
              <a:t>んです</a:t>
            </a:r>
            <a:r>
              <a:rPr lang="ja-JP" altLang="en-US" dirty="0"/>
              <a:t>。 </a:t>
            </a:r>
            <a:r>
              <a:rPr lang="en-US" dirty="0"/>
              <a:t>I have an exam tomorrow. (So I can't go out tonight.)</a:t>
            </a:r>
          </a:p>
          <a:p>
            <a:endParaRPr lang="en-US" dirty="0"/>
          </a:p>
          <a:p>
            <a:r>
              <a:rPr lang="ja-JP" altLang="en-US" dirty="0"/>
              <a:t>トイレに行きたいです。 </a:t>
            </a:r>
            <a:r>
              <a:rPr lang="en-US" dirty="0"/>
              <a:t>I want to go to the bathroom. (declaration of one's wish)</a:t>
            </a:r>
          </a:p>
          <a:p>
            <a:r>
              <a:rPr lang="ja-JP" altLang="en-US" dirty="0"/>
              <a:t>トイレに行きたい</a:t>
            </a:r>
            <a:r>
              <a:rPr lang="ja-JP" altLang="en-US" dirty="0">
                <a:solidFill>
                  <a:srgbClr val="FF0000"/>
                </a:solidFill>
              </a:rPr>
              <a:t>んです</a:t>
            </a:r>
            <a:r>
              <a:rPr lang="ja-JP" altLang="en-US" dirty="0"/>
              <a:t>。 </a:t>
            </a:r>
            <a:r>
              <a:rPr lang="en-US" dirty="0"/>
              <a:t>I want to go to the bathroom. (So tell me where it is.)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357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133600"/>
            <a:ext cx="7408333" cy="3992563"/>
          </a:xfrm>
        </p:spPr>
        <p:txBody>
          <a:bodyPr>
            <a:normAutofit fontScale="85000" lnSpcReduction="20000"/>
          </a:bodyPr>
          <a:lstStyle/>
          <a:p>
            <a:r>
              <a:rPr lang="ja-JP" altLang="en-US" dirty="0"/>
              <a:t>んです </a:t>
            </a:r>
            <a:r>
              <a:rPr lang="en-US" dirty="0"/>
              <a:t>goes after the short form of a predicate. </a:t>
            </a:r>
          </a:p>
          <a:p>
            <a:r>
              <a:rPr lang="en-US" dirty="0"/>
              <a:t>The predicate can be either in the affirmative or in the negative, either in the present tense or in the past tense. </a:t>
            </a:r>
          </a:p>
          <a:p>
            <a:r>
              <a:rPr lang="ja-JP" altLang="en-US" dirty="0"/>
              <a:t>んです </a:t>
            </a:r>
            <a:r>
              <a:rPr lang="en-US" dirty="0"/>
              <a:t>itself is </a:t>
            </a:r>
            <a:r>
              <a:rPr lang="en-US" dirty="0">
                <a:solidFill>
                  <a:srgbClr val="FF0000"/>
                </a:solidFill>
              </a:rPr>
              <a:t>invariant</a:t>
            </a:r>
            <a:r>
              <a:rPr lang="en-US" dirty="0"/>
              <a:t> and does not usually appear in the negative or the past tense forms. </a:t>
            </a:r>
          </a:p>
          <a:p>
            <a:endParaRPr lang="en-US" dirty="0"/>
          </a:p>
          <a:p>
            <a:r>
              <a:rPr lang="ja-JP" altLang="en-US" dirty="0"/>
              <a:t>成績がよくない</a:t>
            </a:r>
            <a:r>
              <a:rPr lang="ja-JP" altLang="en-US" dirty="0">
                <a:solidFill>
                  <a:srgbClr val="FF0000"/>
                </a:solidFill>
              </a:rPr>
              <a:t>んです</a:t>
            </a:r>
            <a:r>
              <a:rPr lang="ja-JP" altLang="en-US" dirty="0"/>
              <a:t>。</a:t>
            </a:r>
            <a:endParaRPr lang="en-US" altLang="ja-JP" dirty="0"/>
          </a:p>
          <a:p>
            <a:r>
              <a:rPr lang="ja-JP" altLang="en-US" dirty="0"/>
              <a:t> </a:t>
            </a:r>
            <a:r>
              <a:rPr lang="en-US" altLang="ja-JP" dirty="0"/>
              <a:t>(</a:t>
            </a:r>
            <a:r>
              <a:rPr lang="en-US" dirty="0"/>
              <a:t>in response to the question, "Why do you look so upset?")</a:t>
            </a:r>
          </a:p>
          <a:p>
            <a:r>
              <a:rPr lang="en-US" dirty="0"/>
              <a:t>(As a matter of fact) My grade is not good.</a:t>
            </a:r>
          </a:p>
          <a:p>
            <a:endParaRPr lang="en-US" dirty="0"/>
          </a:p>
          <a:p>
            <a:r>
              <a:rPr lang="ja-JP" altLang="en-US" dirty="0"/>
              <a:t>試験が終わった</a:t>
            </a:r>
            <a:r>
              <a:rPr lang="ja-JP" altLang="en-US" dirty="0">
                <a:solidFill>
                  <a:srgbClr val="FF0000"/>
                </a:solidFill>
              </a:rPr>
              <a:t>んです</a:t>
            </a:r>
            <a:r>
              <a:rPr lang="ja-JP" altLang="en-US" dirty="0"/>
              <a:t>。 </a:t>
            </a:r>
            <a:endParaRPr lang="en-US" altLang="ja-JP" dirty="0"/>
          </a:p>
          <a:p>
            <a:r>
              <a:rPr lang="en-US" altLang="ja-JP" dirty="0"/>
              <a:t>(</a:t>
            </a:r>
            <a:r>
              <a:rPr lang="en-US" dirty="0"/>
              <a:t>explaining to a person who has caught you smiling)</a:t>
            </a:r>
          </a:p>
          <a:p>
            <a:r>
              <a:rPr lang="en-US" dirty="0"/>
              <a:t>The exam is over. (That's why I 'm smiling.)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541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133600"/>
            <a:ext cx="7408333" cy="3992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writing, </a:t>
            </a:r>
            <a:r>
              <a:rPr lang="ja-JP" altLang="en-US" dirty="0"/>
              <a:t>のです</a:t>
            </a:r>
            <a:r>
              <a:rPr lang="en-US" altLang="ja-JP" dirty="0"/>
              <a:t>.</a:t>
            </a:r>
          </a:p>
          <a:p>
            <a:pPr lvl="1"/>
            <a:r>
              <a:rPr lang="ja-JP" altLang="en-US" dirty="0"/>
              <a:t>成績がよくない</a:t>
            </a:r>
            <a:r>
              <a:rPr lang="ja-JP" altLang="en-US" dirty="0">
                <a:solidFill>
                  <a:srgbClr val="FF0000"/>
                </a:solidFill>
              </a:rPr>
              <a:t>のです</a:t>
            </a:r>
            <a:r>
              <a:rPr lang="ja-JP" altLang="en-US" dirty="0"/>
              <a:t>。</a:t>
            </a:r>
            <a:endParaRPr lang="en-US" altLang="ja-JP" dirty="0"/>
          </a:p>
          <a:p>
            <a:endParaRPr lang="en-US" altLang="ja-JP" dirty="0"/>
          </a:p>
          <a:p>
            <a:r>
              <a:rPr lang="en-US" dirty="0"/>
              <a:t>In casual exchanges, </a:t>
            </a:r>
            <a:r>
              <a:rPr lang="ja-JP" altLang="en-US" dirty="0"/>
              <a:t>んだ </a:t>
            </a:r>
            <a:r>
              <a:rPr lang="en-US" altLang="ja-JP" dirty="0"/>
              <a:t>.</a:t>
            </a:r>
          </a:p>
          <a:p>
            <a:pPr lvl="1"/>
            <a:r>
              <a:rPr lang="ja-JP" altLang="en-US" dirty="0"/>
              <a:t>成績がよくない</a:t>
            </a:r>
            <a:r>
              <a:rPr lang="ja-JP" altLang="en-US" dirty="0">
                <a:solidFill>
                  <a:srgbClr val="FF0000"/>
                </a:solidFill>
              </a:rPr>
              <a:t>んだ</a:t>
            </a:r>
            <a:r>
              <a:rPr lang="ja-JP" altLang="en-US" dirty="0"/>
              <a:t>。</a:t>
            </a:r>
            <a:endParaRPr lang="en-US" altLang="ja-JP" dirty="0"/>
          </a:p>
          <a:p>
            <a:endParaRPr lang="en-US" altLang="ja-JP" dirty="0"/>
          </a:p>
          <a:p>
            <a:r>
              <a:rPr lang="en-US" dirty="0"/>
              <a:t>In casual questions, </a:t>
            </a:r>
            <a:r>
              <a:rPr lang="ja-JP" altLang="en-US" dirty="0"/>
              <a:t>の </a:t>
            </a:r>
            <a:r>
              <a:rPr lang="en-US" altLang="ja-JP" dirty="0"/>
              <a:t>. </a:t>
            </a:r>
            <a:r>
              <a:rPr lang="en-US" dirty="0"/>
              <a:t>We will examine these further in Lesson 15.</a:t>
            </a:r>
          </a:p>
          <a:p>
            <a:pPr lvl="1"/>
            <a:r>
              <a:rPr lang="ja-JP" altLang="en-US" dirty="0"/>
              <a:t>成績がよくない</a:t>
            </a:r>
            <a:r>
              <a:rPr lang="ja-JP" altLang="en-US" dirty="0">
                <a:solidFill>
                  <a:srgbClr val="FF0000"/>
                </a:solidFill>
              </a:rPr>
              <a:t>んですか</a:t>
            </a:r>
            <a:r>
              <a:rPr lang="ja-JP" altLang="en-US" dirty="0"/>
              <a:t>。</a:t>
            </a:r>
            <a:endParaRPr lang="en-US" altLang="ja-JP" dirty="0"/>
          </a:p>
          <a:p>
            <a:pPr lvl="1"/>
            <a:r>
              <a:rPr lang="ja-JP" altLang="en-US" dirty="0"/>
              <a:t>成績がよくない</a:t>
            </a:r>
            <a:r>
              <a:rPr lang="ja-JP" altLang="en-US" dirty="0">
                <a:solidFill>
                  <a:srgbClr val="FF0000"/>
                </a:solidFill>
              </a:rPr>
              <a:t>の？</a:t>
            </a:r>
            <a:endParaRPr lang="en-US" altLang="ja-JP" dirty="0">
              <a:solidFill>
                <a:srgbClr val="FF0000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761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ja-JP" altLang="en-US" dirty="0"/>
              <a:t>～んです</a:t>
            </a:r>
            <a:r>
              <a:rPr lang="en-US" altLang="ja-JP" dirty="0"/>
              <a:t> </a:t>
            </a:r>
            <a:r>
              <a:rPr lang="en-US" altLang="ja-JP" sz="2400" dirty="0"/>
              <a:t>summary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94B3717-4FDF-4333-AD32-81D72829D5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5334311"/>
              </p:ext>
            </p:extLst>
          </p:nvPr>
        </p:nvGraphicFramePr>
        <p:xfrm>
          <a:off x="762000" y="2514600"/>
          <a:ext cx="7391399" cy="21717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62200">
                  <a:extLst>
                    <a:ext uri="{9D8B030D-6E8A-4147-A177-3AD203B41FA5}">
                      <a16:colId xmlns:a16="http://schemas.microsoft.com/office/drawing/2014/main" val="751414084"/>
                    </a:ext>
                  </a:extLst>
                </a:gridCol>
                <a:gridCol w="2464217">
                  <a:extLst>
                    <a:ext uri="{9D8B030D-6E8A-4147-A177-3AD203B41FA5}">
                      <a16:colId xmlns:a16="http://schemas.microsoft.com/office/drawing/2014/main" val="711015769"/>
                    </a:ext>
                  </a:extLst>
                </a:gridCol>
                <a:gridCol w="2564982">
                  <a:extLst>
                    <a:ext uri="{9D8B030D-6E8A-4147-A177-3AD203B41FA5}">
                      <a16:colId xmlns:a16="http://schemas.microsoft.com/office/drawing/2014/main" val="4207508037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In Colloquial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In writing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9663907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>
                          <a:effectLst/>
                        </a:rPr>
                        <a:t>explanation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800" u="none" strike="noStrike" dirty="0">
                          <a:effectLst/>
                        </a:rPr>
                        <a:t>～んです</a:t>
                      </a:r>
                      <a:endParaRPr lang="ja-JP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800" u="none" strike="noStrike">
                          <a:effectLst/>
                        </a:rPr>
                        <a:t>～のです</a:t>
                      </a:r>
                      <a:endParaRPr lang="ja-JP" alt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5196862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>
                          <a:effectLst/>
                        </a:rPr>
                        <a:t>exchanges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800" u="none" strike="noStrike" dirty="0">
                          <a:effectLst/>
                        </a:rPr>
                        <a:t>～んだ</a:t>
                      </a:r>
                      <a:endParaRPr lang="ja-JP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800" u="none" strike="noStrike" dirty="0">
                          <a:effectLst/>
                        </a:rPr>
                        <a:t>～のだ</a:t>
                      </a:r>
                      <a:endParaRPr lang="ja-JP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836161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question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800" u="none" strike="noStrike" dirty="0">
                          <a:effectLst/>
                        </a:rPr>
                        <a:t>～んですか？</a:t>
                      </a:r>
                      <a:endParaRPr lang="ja-JP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800" u="none" strike="noStrike" dirty="0">
                          <a:effectLst/>
                        </a:rPr>
                        <a:t>～のですか？</a:t>
                      </a:r>
                      <a:endParaRPr lang="ja-JP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137790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casual question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ja-JP" altLang="en-US" sz="2800" u="none" strike="noStrike">
                          <a:effectLst/>
                        </a:rPr>
                        <a:t>～の？</a:t>
                      </a:r>
                      <a:endParaRPr lang="ja-JP" alt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38616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63147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5025</TotalTime>
  <Words>2470</Words>
  <Application>Microsoft Office PowerPoint</Application>
  <PresentationFormat>On-screen Show (4:3)</PresentationFormat>
  <Paragraphs>296</Paragraphs>
  <Slides>59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4" baseType="lpstr">
      <vt:lpstr>游ゴシック</vt:lpstr>
      <vt:lpstr>Calibri</vt:lpstr>
      <vt:lpstr>Candara</vt:lpstr>
      <vt:lpstr>Symbol</vt:lpstr>
      <vt:lpstr>Waveform</vt:lpstr>
      <vt:lpstr>第12課　病気 Lesson 12 Feeling ill Grammar </vt:lpstr>
      <vt:lpstr>Objectives</vt:lpstr>
      <vt:lpstr>1 ～んです</vt:lpstr>
      <vt:lpstr>1 ～んです</vt:lpstr>
      <vt:lpstr>1 ～んです</vt:lpstr>
      <vt:lpstr>1 ～んです</vt:lpstr>
      <vt:lpstr>1 ～んです</vt:lpstr>
      <vt:lpstr>1 ～んです</vt:lpstr>
      <vt:lpstr>1 ～んです summary</vt:lpstr>
      <vt:lpstr>1 ～んです</vt:lpstr>
      <vt:lpstr>1 ～んです</vt:lpstr>
      <vt:lpstr>1 ～んです</vt:lpstr>
      <vt:lpstr>1 ～んです</vt:lpstr>
      <vt:lpstr>2 ～すぎる</vt:lpstr>
      <vt:lpstr>2 ～すぎる</vt:lpstr>
      <vt:lpstr>2 ～すぎる</vt:lpstr>
      <vt:lpstr>3 ～ほうがいいです</vt:lpstr>
      <vt:lpstr>3 ～ほうがいいです</vt:lpstr>
      <vt:lpstr>4 ～ので</vt:lpstr>
      <vt:lpstr>4 ～ので</vt:lpstr>
      <vt:lpstr>4 ～ので</vt:lpstr>
      <vt:lpstr>5 ～なければいけません ～なきゃいけません</vt:lpstr>
      <vt:lpstr>5 ～なければいけません  ～なきゃいけません</vt:lpstr>
      <vt:lpstr>5 ～なければいけません  ～なきゃいけません</vt:lpstr>
      <vt:lpstr>5 ～なければいけません ～なきゃいけません</vt:lpstr>
      <vt:lpstr>5 ～なければいけません ～なきゃいけません</vt:lpstr>
      <vt:lpstr>5 ～なければいけません ～なきゃいけません</vt:lpstr>
      <vt:lpstr>6 ～でしょう</vt:lpstr>
      <vt:lpstr>6 ～でしょう</vt:lpstr>
      <vt:lpstr>6 ～でしょう</vt:lpstr>
      <vt:lpstr>6 ～でしょう</vt:lpstr>
      <vt:lpstr>6 ～でしょう</vt:lpstr>
      <vt:lpstr>6 ～でしょう</vt:lpstr>
      <vt:lpstr>6 ～でしょう</vt:lpstr>
      <vt:lpstr>Take care; Get well soon</vt:lpstr>
      <vt:lpstr>As much as possible</vt:lpstr>
      <vt:lpstr>彼女　彼 </vt:lpstr>
      <vt:lpstr>L2 トイレ L12 お手洗い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二日酔（ふつかよ）い </vt:lpstr>
      <vt:lpstr>元気がない</vt:lpstr>
      <vt:lpstr> </vt:lpstr>
      <vt:lpstr>甘い　苦い</vt:lpstr>
      <vt:lpstr>L4 たくさん／L21 少し すこし L12 多い／L17 少ない</vt:lpstr>
      <vt:lpstr>L12 狭（せま）い／L15 広（ひろ）い</vt:lpstr>
      <vt:lpstr>都合（つごう）が悪い</vt:lpstr>
      <vt:lpstr>L3 いい／L12 悪い</vt:lpstr>
      <vt:lpstr>すてき（な） nice 、splendid、glorious、resplendent、splendiferous、lovely、not bad、groovy、swell、nifty、slap-up</vt:lpstr>
      <vt:lpstr>興味（きょうみ）がある</vt:lpstr>
      <vt:lpstr>別れる</vt:lpstr>
      <vt:lpstr>Action noun + する</vt:lpstr>
      <vt:lpstr>二三日</vt:lpstr>
      <vt:lpstr>初（はじ）めて</vt:lpstr>
      <vt:lpstr>もうすぐ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第２課　かいもの Lesson 2 Shopping Grammar </dc:title>
  <dc:creator>Jiajun</dc:creator>
  <cp:lastModifiedBy>JiaJun Bracewell</cp:lastModifiedBy>
  <cp:revision>249</cp:revision>
  <dcterms:created xsi:type="dcterms:W3CDTF">2006-08-16T00:00:00Z</dcterms:created>
  <dcterms:modified xsi:type="dcterms:W3CDTF">2020-08-01T15:46:56Z</dcterms:modified>
</cp:coreProperties>
</file>